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0.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ppt/notesSlides/notesSlide38.xml" ContentType="application/vnd.openxmlformats-officedocument.presentationml.notesSlide+xml"/>
  <Override PartName="/ppt/charts/chart24.xml" ContentType="application/vnd.openxmlformats-officedocument.drawingml.chart+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1"/>
  </p:notesMasterIdLst>
  <p:handoutMasterIdLst>
    <p:handoutMasterId r:id="rId52"/>
  </p:handoutMasterIdLst>
  <p:sldIdLst>
    <p:sldId id="257" r:id="rId2"/>
    <p:sldId id="258" r:id="rId3"/>
    <p:sldId id="412" r:id="rId4"/>
    <p:sldId id="411" r:id="rId5"/>
    <p:sldId id="376" r:id="rId6"/>
    <p:sldId id="407" r:id="rId7"/>
    <p:sldId id="410" r:id="rId8"/>
    <p:sldId id="406" r:id="rId9"/>
    <p:sldId id="409" r:id="rId10"/>
    <p:sldId id="413" r:id="rId11"/>
    <p:sldId id="344" r:id="rId12"/>
    <p:sldId id="408" r:id="rId13"/>
    <p:sldId id="297" r:id="rId14"/>
    <p:sldId id="356" r:id="rId15"/>
    <p:sldId id="357" r:id="rId16"/>
    <p:sldId id="301" r:id="rId17"/>
    <p:sldId id="302" r:id="rId18"/>
    <p:sldId id="379" r:id="rId19"/>
    <p:sldId id="328" r:id="rId20"/>
    <p:sldId id="417" r:id="rId21"/>
    <p:sldId id="382" r:id="rId22"/>
    <p:sldId id="419" r:id="rId23"/>
    <p:sldId id="329" r:id="rId24"/>
    <p:sldId id="366" r:id="rId25"/>
    <p:sldId id="370" r:id="rId26"/>
    <p:sldId id="371" r:id="rId27"/>
    <p:sldId id="374" r:id="rId28"/>
    <p:sldId id="383" r:id="rId29"/>
    <p:sldId id="384" r:id="rId30"/>
    <p:sldId id="385" r:id="rId31"/>
    <p:sldId id="359" r:id="rId32"/>
    <p:sldId id="358" r:id="rId33"/>
    <p:sldId id="386" r:id="rId34"/>
    <p:sldId id="405" r:id="rId35"/>
    <p:sldId id="421" r:id="rId36"/>
    <p:sldId id="391" r:id="rId37"/>
    <p:sldId id="393" r:id="rId38"/>
    <p:sldId id="414" r:id="rId39"/>
    <p:sldId id="415" r:id="rId40"/>
    <p:sldId id="399" r:id="rId41"/>
    <p:sldId id="420" r:id="rId42"/>
    <p:sldId id="398" r:id="rId43"/>
    <p:sldId id="416" r:id="rId44"/>
    <p:sldId id="402" r:id="rId45"/>
    <p:sldId id="403" r:id="rId46"/>
    <p:sldId id="292" r:id="rId47"/>
    <p:sldId id="293" r:id="rId48"/>
    <p:sldId id="294" r:id="rId49"/>
    <p:sldId id="295" r:id="rId5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0DF6BAB-E33A-564F-B00E-E75EDB04FFC4}">
          <p14:sldIdLst>
            <p14:sldId id="257"/>
            <p14:sldId id="258"/>
            <p14:sldId id="412"/>
            <p14:sldId id="411"/>
            <p14:sldId id="376"/>
            <p14:sldId id="407"/>
            <p14:sldId id="410"/>
            <p14:sldId id="406"/>
            <p14:sldId id="409"/>
            <p14:sldId id="413"/>
            <p14:sldId id="344"/>
          </p14:sldIdLst>
        </p14:section>
        <p14:section name="IT Financials" id="{ACC9731D-4AC5-CE47-B31D-9C07B21E7910}">
          <p14:sldIdLst>
            <p14:sldId id="408"/>
            <p14:sldId id="297"/>
            <p14:sldId id="356"/>
            <p14:sldId id="357"/>
            <p14:sldId id="301"/>
            <p14:sldId id="302"/>
            <p14:sldId id="379"/>
            <p14:sldId id="328"/>
            <p14:sldId id="417"/>
            <p14:sldId id="382"/>
            <p14:sldId id="419"/>
          </p14:sldIdLst>
        </p14:section>
        <p14:section name="IT Staffing" id="{36DC3BA3-86F7-454B-869E-B6AC2FEF26EA}">
          <p14:sldIdLst>
            <p14:sldId id="329"/>
            <p14:sldId id="366"/>
            <p14:sldId id="370"/>
            <p14:sldId id="371"/>
            <p14:sldId id="374"/>
            <p14:sldId id="383"/>
            <p14:sldId id="384"/>
            <p14:sldId id="385"/>
            <p14:sldId id="359"/>
            <p14:sldId id="358"/>
          </p14:sldIdLst>
        </p14:section>
        <p14:section name="IT Services" id="{E3E894CF-6134-944F-9075-7CAE02D54FC9}">
          <p14:sldIdLst>
            <p14:sldId id="386"/>
            <p14:sldId id="405"/>
            <p14:sldId id="421"/>
            <p14:sldId id="391"/>
            <p14:sldId id="393"/>
            <p14:sldId id="414"/>
            <p14:sldId id="415"/>
            <p14:sldId id="399"/>
            <p14:sldId id="420"/>
            <p14:sldId id="398"/>
            <p14:sldId id="416"/>
            <p14:sldId id="402"/>
            <p14:sldId id="403"/>
          </p14:sldIdLst>
        </p14:section>
        <p14:section name="Methodology" id="{274F78B9-4F2A-0D4B-8CE5-5FE59042935E}">
          <p14:sldIdLst>
            <p14:sldId id="292"/>
            <p14:sldId id="293"/>
            <p14:sldId id="294"/>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 Arroway" initials="PA" lastIdx="59" clrIdx="0"/>
  <p:cmAuthor id="7" name="Leah Lang" initials="LL" lastIdx="14" clrIdx="7">
    <p:extLst/>
  </p:cmAuthor>
  <p:cmAuthor id="1" name="Leah Lang" initials="" lastIdx="7" clrIdx="1"/>
  <p:cmAuthor id="8" name="Leah Lang" initials="LL [2]" lastIdx="1" clrIdx="8">
    <p:extLst/>
  </p:cmAuthor>
  <p:cmAuthor id="2" name="Susan Grajek" initials="SG" lastIdx="13" clrIdx="2"/>
  <p:cmAuthor id="9" name="Leah Lang" initials="LL [3]" lastIdx="1" clrIdx="9">
    <p:extLst/>
  </p:cmAuthor>
  <p:cmAuthor id="3" name="Gregory Dobbin" initials="GD" lastIdx="1" clrIdx="3"/>
  <p:cmAuthor id="10" name="Leah Lang" initials="LL [4]" lastIdx="1" clrIdx="10">
    <p:extLst/>
  </p:cmAuthor>
  <p:cmAuthor id="4" name="Jamie Reeves" initials="JR" lastIdx="39" clrIdx="4"/>
  <p:cmAuthor id="11" name="Leah Lang" initials="LL [5]" lastIdx="1" clrIdx="11">
    <p:extLst/>
  </p:cmAuthor>
  <p:cmAuthor id="5" name="Mike Roedema" initials="MR" lastIdx="26" clrIdx="5"/>
  <p:cmAuthor id="6" name="Susan Nesbitt" initials="SN" lastIdx="57"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72823" autoAdjust="0"/>
  </p:normalViewPr>
  <p:slideViewPr>
    <p:cSldViewPr>
      <p:cViewPr varScale="1">
        <p:scale>
          <a:sx n="73" d="100"/>
          <a:sy n="73" d="100"/>
        </p:scale>
        <p:origin x="200" y="416"/>
      </p:cViewPr>
      <p:guideLst>
        <p:guide orient="horz" pos="2160"/>
        <p:guide pos="2880"/>
      </p:guideLst>
    </p:cSldViewPr>
  </p:slideViewPr>
  <p:outlineViewPr>
    <p:cViewPr>
      <p:scale>
        <a:sx n="33" d="100"/>
        <a:sy n="33" d="100"/>
      </p:scale>
      <p:origin x="0" y="33224"/>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Sheet1!$A$2</c:f>
              <c:strCache>
                <c:ptCount val="1"/>
                <c:pt idx="0">
                  <c:v>My institution</c:v>
                </c:pt>
              </c:strCache>
            </c:strRef>
          </c:tx>
          <c:spPr>
            <a:ln w="47625">
              <a:noFill/>
            </a:ln>
          </c:spPr>
          <c:marker>
            <c:symbol val="triangle"/>
            <c:size val="14"/>
          </c:marker>
          <c:dLbls>
            <c:spPr>
              <a:noFill/>
              <a:ln>
                <a:noFill/>
              </a:ln>
              <a:effectLst/>
            </c:spPr>
            <c:dLblPos val="t"/>
            <c:showLegendKey val="0"/>
            <c:showVal val="1"/>
            <c:showCatName val="1"/>
            <c:showSerName val="1"/>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xVal>
            <c:numRef>
              <c:f>Sheet1!$B$2</c:f>
              <c:numCache>
                <c:formatCode>"$"#,##0</c:formatCode>
                <c:ptCount val="1"/>
                <c:pt idx="0">
                  <c:v>0.0</c:v>
                </c:pt>
              </c:numCache>
            </c:numRef>
          </c:xVal>
          <c:yVal>
            <c:numRef>
              <c:f>Sheet1!$C$2</c:f>
              <c:numCache>
                <c:formatCode>0.0%</c:formatCode>
                <c:ptCount val="1"/>
                <c:pt idx="0">
                  <c:v>0.0</c:v>
                </c:pt>
              </c:numCache>
            </c:numRef>
          </c:yVal>
          <c:smooth val="0"/>
          <c:extLst xmlns:c16r2="http://schemas.microsoft.com/office/drawing/2015/06/chart">
            <c:ext xmlns:c16="http://schemas.microsoft.com/office/drawing/2014/chart" uri="{C3380CC4-5D6E-409C-BE32-E72D297353CC}">
              <c16:uniqueId val="{00000000-3EA5-4965-83C5-0C9F0489A7DF}"/>
            </c:ext>
          </c:extLst>
        </c:ser>
        <c:ser>
          <c:idx val="1"/>
          <c:order val="1"/>
          <c:tx>
            <c:strRef>
              <c:f>Sheet1!$A$3</c:f>
              <c:strCache>
                <c:ptCount val="1"/>
                <c:pt idx="0">
                  <c:v>AA</c:v>
                </c:pt>
              </c:strCache>
            </c:strRef>
          </c:tx>
          <c:spPr>
            <a:ln w="47625">
              <a:noFill/>
            </a:ln>
          </c:spPr>
          <c:marker>
            <c:symbol val="square"/>
            <c:size val="14"/>
            <c:spPr>
              <a:solidFill>
                <a:schemeClr val="accent2"/>
              </a:solidFill>
            </c:spPr>
          </c:marker>
          <c:dLbls>
            <c:spPr>
              <a:noFill/>
              <a:ln>
                <a:noFill/>
              </a:ln>
              <a:effectLst/>
            </c:spPr>
            <c:dLblPos val="t"/>
            <c:showLegendKey val="0"/>
            <c:showVal val="1"/>
            <c:showCatName val="1"/>
            <c:showSerName val="1"/>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xVal>
            <c:numRef>
              <c:f>Sheet1!$B$3</c:f>
              <c:numCache>
                <c:formatCode>"$"#,##0_);[Red]\("$"#,##0\)</c:formatCode>
                <c:ptCount val="1"/>
                <c:pt idx="0">
                  <c:v>697.0</c:v>
                </c:pt>
              </c:numCache>
            </c:numRef>
          </c:xVal>
          <c:yVal>
            <c:numRef>
              <c:f>Sheet1!$C$3</c:f>
              <c:numCache>
                <c:formatCode>0.0%</c:formatCode>
                <c:ptCount val="1"/>
                <c:pt idx="0">
                  <c:v>0.056</c:v>
                </c:pt>
              </c:numCache>
            </c:numRef>
          </c:yVal>
          <c:smooth val="0"/>
          <c:extLst xmlns:c16r2="http://schemas.microsoft.com/office/drawing/2015/06/chart">
            <c:ext xmlns:c16="http://schemas.microsoft.com/office/drawing/2014/chart" uri="{C3380CC4-5D6E-409C-BE32-E72D297353CC}">
              <c16:uniqueId val="{00000001-3EA5-4965-83C5-0C9F0489A7DF}"/>
            </c:ext>
          </c:extLst>
        </c:ser>
        <c:ser>
          <c:idx val="2"/>
          <c:order val="2"/>
          <c:tx>
            <c:strRef>
              <c:f>Sheet1!$A$4</c:f>
              <c:strCache>
                <c:ptCount val="1"/>
                <c:pt idx="0">
                  <c:v>BA</c:v>
                </c:pt>
              </c:strCache>
            </c:strRef>
          </c:tx>
          <c:spPr>
            <a:ln w="47625">
              <a:noFill/>
            </a:ln>
          </c:spPr>
          <c:marker>
            <c:symbol val="square"/>
            <c:size val="14"/>
            <c:spPr>
              <a:solidFill>
                <a:schemeClr val="accent3"/>
              </a:solidFill>
            </c:spPr>
          </c:marker>
          <c:dLbls>
            <c:spPr>
              <a:noFill/>
              <a:ln>
                <a:noFill/>
              </a:ln>
              <a:effectLst/>
            </c:spPr>
            <c:dLblPos val="t"/>
            <c:showLegendKey val="0"/>
            <c:showVal val="1"/>
            <c:showCatName val="1"/>
            <c:showSerName val="1"/>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xVal>
            <c:numRef>
              <c:f>Sheet1!$B$4</c:f>
              <c:numCache>
                <c:formatCode>"$"#,##0_);[Red]\("$"#,##0\)</c:formatCode>
                <c:ptCount val="1"/>
                <c:pt idx="0">
                  <c:v>1455.0</c:v>
                </c:pt>
              </c:numCache>
            </c:numRef>
          </c:xVal>
          <c:yVal>
            <c:numRef>
              <c:f>Sheet1!$C$4</c:f>
              <c:numCache>
                <c:formatCode>0.0%</c:formatCode>
                <c:ptCount val="1"/>
                <c:pt idx="0">
                  <c:v>0.047</c:v>
                </c:pt>
              </c:numCache>
            </c:numRef>
          </c:yVal>
          <c:smooth val="0"/>
          <c:extLst xmlns:c16r2="http://schemas.microsoft.com/office/drawing/2015/06/chart">
            <c:ext xmlns:c16="http://schemas.microsoft.com/office/drawing/2014/chart" uri="{C3380CC4-5D6E-409C-BE32-E72D297353CC}">
              <c16:uniqueId val="{00000002-3EA5-4965-83C5-0C9F0489A7DF}"/>
            </c:ext>
          </c:extLst>
        </c:ser>
        <c:ser>
          <c:idx val="3"/>
          <c:order val="3"/>
          <c:tx>
            <c:strRef>
              <c:f>Sheet1!$A$5</c:f>
              <c:strCache>
                <c:ptCount val="1"/>
                <c:pt idx="0">
                  <c:v>MA public</c:v>
                </c:pt>
              </c:strCache>
            </c:strRef>
          </c:tx>
          <c:spPr>
            <a:ln w="47625">
              <a:noFill/>
            </a:ln>
          </c:spPr>
          <c:marker>
            <c:symbol val="circle"/>
            <c:size val="14"/>
            <c:spPr>
              <a:solidFill>
                <a:schemeClr val="accent5"/>
              </a:solidFill>
              <a:ln>
                <a:solidFill>
                  <a:schemeClr val="accent5"/>
                </a:solidFill>
              </a:ln>
            </c:spPr>
          </c:marker>
          <c:dLbls>
            <c:dLbl>
              <c:idx val="0"/>
              <c:layout>
                <c:manualLayout>
                  <c:x val="-0.0262044817927171"/>
                  <c:y val="-0.045290606116096"/>
                </c:manualLayout>
              </c:layout>
              <c:dLblPos val="r"/>
              <c:showLegendKey val="0"/>
              <c:showVal val="1"/>
              <c:showCatName val="1"/>
              <c:showSerName val="1"/>
              <c:showPercent val="0"/>
              <c:showBubbleSize val="0"/>
              <c:separator>
</c:separator>
              <c:extLst xmlns:c16r2="http://schemas.microsoft.com/office/drawing/2015/06/chart">
                <c:ext xmlns:c16="http://schemas.microsoft.com/office/drawing/2014/chart" uri="{C3380CC4-5D6E-409C-BE32-E72D297353CC}">
                  <c16:uniqueId val="{00000003-3EA5-4965-83C5-0C9F0489A7DF}"/>
                </c:ext>
                <c:ext xmlns:c15="http://schemas.microsoft.com/office/drawing/2012/chart" uri="{CE6537A1-D6FC-4f65-9D91-7224C49458BB}">
                  <c15:layout/>
                </c:ext>
              </c:extLst>
            </c:dLbl>
            <c:spPr>
              <a:noFill/>
              <a:ln>
                <a:noFill/>
              </a:ln>
              <a:effectLst/>
            </c:spPr>
            <c:dLblPos val="t"/>
            <c:showLegendKey val="0"/>
            <c:showVal val="1"/>
            <c:showCatName val="1"/>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xVal>
            <c:numRef>
              <c:f>Sheet1!$B$5</c:f>
              <c:numCache>
                <c:formatCode>"$"#,##0_);[Red]\("$"#,##0\)</c:formatCode>
                <c:ptCount val="1"/>
                <c:pt idx="0">
                  <c:v>822.0</c:v>
                </c:pt>
              </c:numCache>
            </c:numRef>
          </c:xVal>
          <c:yVal>
            <c:numRef>
              <c:f>Sheet1!$C$5</c:f>
              <c:numCache>
                <c:formatCode>0.0%</c:formatCode>
                <c:ptCount val="1"/>
                <c:pt idx="0">
                  <c:v>0.048</c:v>
                </c:pt>
              </c:numCache>
            </c:numRef>
          </c:yVal>
          <c:smooth val="0"/>
          <c:extLst xmlns:c16r2="http://schemas.microsoft.com/office/drawing/2015/06/chart">
            <c:ext xmlns:c16="http://schemas.microsoft.com/office/drawing/2014/chart" uri="{C3380CC4-5D6E-409C-BE32-E72D297353CC}">
              <c16:uniqueId val="{00000004-3EA5-4965-83C5-0C9F0489A7DF}"/>
            </c:ext>
          </c:extLst>
        </c:ser>
        <c:ser>
          <c:idx val="4"/>
          <c:order val="4"/>
          <c:tx>
            <c:strRef>
              <c:f>Sheet1!$A$6</c:f>
              <c:strCache>
                <c:ptCount val="1"/>
                <c:pt idx="0">
                  <c:v>MA private</c:v>
                </c:pt>
              </c:strCache>
            </c:strRef>
          </c:tx>
          <c:spPr>
            <a:ln w="47625">
              <a:noFill/>
            </a:ln>
          </c:spPr>
          <c:marker>
            <c:symbol val="circle"/>
            <c:size val="14"/>
            <c:spPr>
              <a:solidFill>
                <a:schemeClr val="accent5">
                  <a:lumMod val="40000"/>
                  <a:lumOff val="60000"/>
                </a:schemeClr>
              </a:solidFill>
              <a:ln>
                <a:solidFill>
                  <a:schemeClr val="accent5"/>
                </a:solidFill>
              </a:ln>
            </c:spPr>
          </c:marker>
          <c:dLbls>
            <c:spPr>
              <a:noFill/>
              <a:ln>
                <a:noFill/>
              </a:ln>
              <a:effectLst/>
            </c:spPr>
            <c:dLblPos val="t"/>
            <c:showLegendKey val="0"/>
            <c:showVal val="1"/>
            <c:showCatName val="1"/>
            <c:showSerName val="1"/>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xVal>
            <c:numRef>
              <c:f>Sheet1!$B$6</c:f>
              <c:numCache>
                <c:formatCode>"$"#,##0_);[Red]\("$"#,##0\)</c:formatCode>
                <c:ptCount val="1"/>
                <c:pt idx="0">
                  <c:v>1037.0</c:v>
                </c:pt>
              </c:numCache>
            </c:numRef>
          </c:xVal>
          <c:yVal>
            <c:numRef>
              <c:f>Sheet1!$C$6</c:f>
              <c:numCache>
                <c:formatCode>0.0%</c:formatCode>
                <c:ptCount val="1"/>
                <c:pt idx="0">
                  <c:v>0.048</c:v>
                </c:pt>
              </c:numCache>
            </c:numRef>
          </c:yVal>
          <c:smooth val="0"/>
          <c:extLst xmlns:c16r2="http://schemas.microsoft.com/office/drawing/2015/06/chart">
            <c:ext xmlns:c16="http://schemas.microsoft.com/office/drawing/2014/chart" uri="{C3380CC4-5D6E-409C-BE32-E72D297353CC}">
              <c16:uniqueId val="{00000005-3EA5-4965-83C5-0C9F0489A7DF}"/>
            </c:ext>
          </c:extLst>
        </c:ser>
        <c:ser>
          <c:idx val="5"/>
          <c:order val="5"/>
          <c:tx>
            <c:strRef>
              <c:f>Sheet1!$A$7</c:f>
              <c:strCache>
                <c:ptCount val="1"/>
                <c:pt idx="0">
                  <c:v>DR public</c:v>
                </c:pt>
              </c:strCache>
            </c:strRef>
          </c:tx>
          <c:spPr>
            <a:ln w="47625">
              <a:noFill/>
            </a:ln>
          </c:spPr>
          <c:marker>
            <c:symbol val="circle"/>
            <c:size val="14"/>
          </c:marker>
          <c:dLbls>
            <c:spPr>
              <a:noFill/>
              <a:ln>
                <a:noFill/>
              </a:ln>
              <a:effectLst/>
            </c:spPr>
            <c:dLblPos val="t"/>
            <c:showLegendKey val="0"/>
            <c:showVal val="1"/>
            <c:showCatName val="1"/>
            <c:showSerName val="1"/>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xVal>
            <c:numRef>
              <c:f>Sheet1!$B$7</c:f>
              <c:numCache>
                <c:formatCode>"$"#,##0_);[Red]\("$"#,##0\)</c:formatCode>
                <c:ptCount val="1"/>
                <c:pt idx="0">
                  <c:v>955.0</c:v>
                </c:pt>
              </c:numCache>
            </c:numRef>
          </c:xVal>
          <c:yVal>
            <c:numRef>
              <c:f>Sheet1!$C$7</c:f>
              <c:numCache>
                <c:formatCode>0.0%</c:formatCode>
                <c:ptCount val="1"/>
                <c:pt idx="0">
                  <c:v>0.031</c:v>
                </c:pt>
              </c:numCache>
            </c:numRef>
          </c:yVal>
          <c:smooth val="0"/>
          <c:extLst xmlns:c16r2="http://schemas.microsoft.com/office/drawing/2015/06/chart">
            <c:ext xmlns:c16="http://schemas.microsoft.com/office/drawing/2014/chart" uri="{C3380CC4-5D6E-409C-BE32-E72D297353CC}">
              <c16:uniqueId val="{00000006-3EA5-4965-83C5-0C9F0489A7DF}"/>
            </c:ext>
          </c:extLst>
        </c:ser>
        <c:ser>
          <c:idx val="6"/>
          <c:order val="6"/>
          <c:tx>
            <c:strRef>
              <c:f>Sheet1!$A$8</c:f>
              <c:strCache>
                <c:ptCount val="1"/>
                <c:pt idx="0">
                  <c:v>DR private</c:v>
                </c:pt>
              </c:strCache>
            </c:strRef>
          </c:tx>
          <c:spPr>
            <a:ln w="47625">
              <a:noFill/>
            </a:ln>
          </c:spPr>
          <c:marker>
            <c:symbol val="circle"/>
            <c:size val="14"/>
            <c:spPr>
              <a:solidFill>
                <a:schemeClr val="accent6">
                  <a:lumMod val="40000"/>
                  <a:lumOff val="60000"/>
                </a:schemeClr>
              </a:solidFill>
              <a:ln>
                <a:solidFill>
                  <a:schemeClr val="accent6"/>
                </a:solidFill>
              </a:ln>
            </c:spPr>
          </c:marker>
          <c:dLbls>
            <c:dLbl>
              <c:idx val="0"/>
              <c:layout>
                <c:manualLayout>
                  <c:x val="-0.0563726592999404"/>
                  <c:y val="-0.073197582860282"/>
                </c:manualLayout>
              </c:layout>
              <c:dLblPos val="r"/>
              <c:showLegendKey val="0"/>
              <c:showVal val="1"/>
              <c:showCatName val="1"/>
              <c:showSerName val="1"/>
              <c:showPercent val="0"/>
              <c:showBubbleSize val="0"/>
              <c:separator>
</c:separator>
              <c:extLst xmlns:c16r2="http://schemas.microsoft.com/office/drawing/2015/06/chart">
                <c:ext xmlns:c16="http://schemas.microsoft.com/office/drawing/2014/chart" uri="{C3380CC4-5D6E-409C-BE32-E72D297353CC}">
                  <c16:uniqueId val="{00000007-3EA5-4965-83C5-0C9F0489A7DF}"/>
                </c:ext>
                <c:ext xmlns:c15="http://schemas.microsoft.com/office/drawing/2012/chart" uri="{CE6537A1-D6FC-4f65-9D91-7224C49458BB}">
                  <c15:layout/>
                </c:ext>
              </c:extLst>
            </c:dLbl>
            <c:spPr>
              <a:noFill/>
              <a:ln>
                <a:noFill/>
              </a:ln>
              <a:effectLst/>
            </c:spPr>
            <c:dLblPos val="t"/>
            <c:showLegendKey val="0"/>
            <c:showVal val="1"/>
            <c:showCatName val="1"/>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xVal>
            <c:numRef>
              <c:f>Sheet1!$B$8</c:f>
              <c:numCache>
                <c:formatCode>"$"#,##0_);[Red]\("$"#,##0\)</c:formatCode>
                <c:ptCount val="1"/>
                <c:pt idx="0">
                  <c:v>1527.0</c:v>
                </c:pt>
              </c:numCache>
            </c:numRef>
          </c:xVal>
          <c:yVal>
            <c:numRef>
              <c:f>Sheet1!$C$8</c:f>
              <c:numCache>
                <c:formatCode>0.0%</c:formatCode>
                <c:ptCount val="1"/>
                <c:pt idx="0">
                  <c:v>0.038</c:v>
                </c:pt>
              </c:numCache>
            </c:numRef>
          </c:yVal>
          <c:smooth val="0"/>
          <c:extLst xmlns:c16r2="http://schemas.microsoft.com/office/drawing/2015/06/chart">
            <c:ext xmlns:c16="http://schemas.microsoft.com/office/drawing/2014/chart" uri="{C3380CC4-5D6E-409C-BE32-E72D297353CC}">
              <c16:uniqueId val="{00000008-3EA5-4965-83C5-0C9F0489A7DF}"/>
            </c:ext>
          </c:extLst>
        </c:ser>
        <c:dLbls>
          <c:showLegendKey val="0"/>
          <c:showVal val="0"/>
          <c:showCatName val="0"/>
          <c:showSerName val="0"/>
          <c:showPercent val="0"/>
          <c:showBubbleSize val="0"/>
        </c:dLbls>
        <c:axId val="-1310615056"/>
        <c:axId val="-1310571696"/>
      </c:scatterChart>
      <c:valAx>
        <c:axId val="-1310615056"/>
        <c:scaling>
          <c:orientation val="minMax"/>
        </c:scaling>
        <c:delete val="0"/>
        <c:axPos val="b"/>
        <c:majorGridlines/>
        <c:title>
          <c:tx>
            <c:rich>
              <a:bodyPr/>
              <a:lstStyle/>
              <a:p>
                <a:pPr>
                  <a:defRPr/>
                </a:pPr>
                <a:r>
                  <a:rPr lang="en-US" dirty="0"/>
                  <a:t>Median total central IT spending per institutional FTE (students, faculty, and staff</a:t>
                </a:r>
                <a:r>
                  <a:rPr lang="en-US" dirty="0" smtClean="0"/>
                  <a:t>) </a:t>
                </a:r>
                <a:endParaRPr lang="en-US" dirty="0"/>
              </a:p>
              <a:p>
                <a:pPr>
                  <a:defRPr/>
                </a:pPr>
                <a:r>
                  <a:rPr lang="en-US" dirty="0" smtClean="0"/>
                  <a:t>(all </a:t>
                </a:r>
                <a:r>
                  <a:rPr lang="en-US" dirty="0" err="1" smtClean="0"/>
                  <a:t>nonspecialized</a:t>
                </a:r>
                <a:r>
                  <a:rPr lang="en-US" baseline="0" dirty="0" smtClean="0"/>
                  <a:t> </a:t>
                </a:r>
                <a:r>
                  <a:rPr lang="en-US" dirty="0" smtClean="0"/>
                  <a:t>U.S</a:t>
                </a:r>
                <a:r>
                  <a:rPr lang="en-US" dirty="0"/>
                  <a:t>. median =</a:t>
                </a:r>
                <a:r>
                  <a:rPr lang="en-US" dirty="0">
                    <a:solidFill>
                      <a:schemeClr val="tx1"/>
                    </a:solidFill>
                  </a:rPr>
                  <a:t> $</a:t>
                </a:r>
                <a:r>
                  <a:rPr lang="en-US" dirty="0" smtClean="0">
                    <a:solidFill>
                      <a:schemeClr val="tx1"/>
                    </a:solidFill>
                  </a:rPr>
                  <a:t>993</a:t>
                </a:r>
                <a:r>
                  <a:rPr lang="en-US" dirty="0" smtClean="0"/>
                  <a:t>)</a:t>
                </a:r>
                <a:endParaRPr lang="en-US" dirty="0"/>
              </a:p>
            </c:rich>
          </c:tx>
          <c:layout/>
          <c:overlay val="0"/>
        </c:title>
        <c:numFmt formatCode="&quot;$&quot;#,##0" sourceLinked="1"/>
        <c:majorTickMark val="out"/>
        <c:minorTickMark val="none"/>
        <c:tickLblPos val="nextTo"/>
        <c:crossAx val="-1310571696"/>
        <c:crosses val="autoZero"/>
        <c:crossBetween val="midCat"/>
        <c:majorUnit val="993.0"/>
      </c:valAx>
      <c:valAx>
        <c:axId val="-1310571696"/>
        <c:scaling>
          <c:orientation val="minMax"/>
        </c:scaling>
        <c:delete val="0"/>
        <c:axPos val="l"/>
        <c:majorGridlines/>
        <c:title>
          <c:tx>
            <c:rich>
              <a:bodyPr rot="-5400000" vert="horz"/>
              <a:lstStyle/>
              <a:p>
                <a:pPr>
                  <a:defRPr/>
                </a:pPr>
                <a:r>
                  <a:rPr lang="en-US" dirty="0"/>
                  <a:t>Median total central IT spending as </a:t>
                </a:r>
                <a:r>
                  <a:rPr lang="en-US" dirty="0" smtClean="0"/>
                  <a:t>a percentage </a:t>
                </a:r>
                <a:r>
                  <a:rPr lang="en-US" dirty="0"/>
                  <a:t>of institutional expenses </a:t>
                </a:r>
                <a:r>
                  <a:rPr lang="en-US" dirty="0" smtClean="0"/>
                  <a:t>(all </a:t>
                </a:r>
                <a:r>
                  <a:rPr lang="en-US" dirty="0" err="1" smtClean="0"/>
                  <a:t>nonspecialized</a:t>
                </a:r>
                <a:r>
                  <a:rPr lang="en-US" dirty="0" smtClean="0"/>
                  <a:t> </a:t>
                </a:r>
                <a:r>
                  <a:rPr lang="en-US" dirty="0"/>
                  <a:t>U.S. median = </a:t>
                </a:r>
                <a:r>
                  <a:rPr lang="en-US" dirty="0" smtClean="0"/>
                  <a:t>4.5%)</a:t>
                </a:r>
                <a:endParaRPr lang="en-US" dirty="0"/>
              </a:p>
            </c:rich>
          </c:tx>
          <c:layout/>
          <c:overlay val="0"/>
        </c:title>
        <c:numFmt formatCode="0.0%" sourceLinked="1"/>
        <c:majorTickMark val="out"/>
        <c:minorTickMark val="none"/>
        <c:tickLblPos val="nextTo"/>
        <c:crossAx val="-1310615056"/>
        <c:crosses val="autoZero"/>
        <c:crossBetween val="midCat"/>
        <c:majorUnit val="0.045"/>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IT domain area spending as a percentage of central IT spending</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17F6-4DCD-990E-267066D29A22}"/>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17F6-4DCD-990E-267066D29A22}"/>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17F6-4DCD-990E-267066D29A22}"/>
              </c:ext>
            </c:extLst>
          </c:dPt>
          <c:dPt>
            <c:idx val="3"/>
            <c:invertIfNegative val="0"/>
            <c:bubble3D val="0"/>
            <c:spPr>
              <a:solidFill>
                <a:srgbClr val="4BACC6"/>
              </a:solidFill>
              <a:ln>
                <a:noFill/>
              </a:ln>
              <a:effectLst/>
            </c:spPr>
            <c:extLst xmlns:c16r2="http://schemas.microsoft.com/office/drawing/2015/06/chart">
              <c:ext xmlns:c16="http://schemas.microsoft.com/office/drawing/2014/chart" uri="{C3380CC4-5D6E-409C-BE32-E72D297353CC}">
                <c16:uniqueId val="{00000007-17F6-4DCD-990E-267066D29A22}"/>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17F6-4DCD-990E-267066D29A22}"/>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17F6-4DCD-990E-267066D29A22}"/>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17F6-4DCD-990E-267066D29A22}"/>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17F6-4DCD-990E-267066D29A22}"/>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17F6-4DCD-990E-267066D29A22}"/>
              </c:ext>
            </c:extLst>
          </c:dPt>
          <c:dPt>
            <c:idx val="9"/>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13-17F6-4DCD-990E-267066D29A22}"/>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17F6-4DCD-990E-267066D29A22}"/>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17F6-4DCD-990E-267066D29A22}"/>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17F6-4DCD-990E-267066D29A22}"/>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17F6-4DCD-990E-267066D29A22}"/>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17F6-4DCD-990E-267066D29A22}"/>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17F6-4DCD-990E-267066D29A22}"/>
              </c:ext>
            </c:extLst>
          </c:dPt>
          <c:dLbls>
            <c:dLbl>
              <c:idx val="7"/>
              <c:layout>
                <c:manualLayout>
                  <c:x val="0.0229093567251462"/>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7F6-4DCD-990E-267066D29A22}"/>
                </c:ext>
                <c:ext xmlns:c15="http://schemas.microsoft.com/office/drawing/2012/chart" uri="{CE6537A1-D6FC-4f65-9D91-7224C49458BB}">
                  <c15:layout/>
                </c:ext>
              </c:extLst>
            </c:dLbl>
            <c:dLbl>
              <c:idx val="15"/>
              <c:layout>
                <c:manualLayout>
                  <c:x val="0.0214473684210526"/>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17F6-4DCD-990E-267066D29A22}"/>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Percentage of institutions with less than 75% centralization of IT staff</c:v>
                  </c:pt>
                  <c:pt idx="8">
                    <c:v>Percentage of institutions with less than 75% centralization of IT expenditures</c:v>
                  </c:pt>
                </c:lvl>
              </c:multiLvlStrCache>
            </c:multiLvlStrRef>
          </c:cat>
          <c:val>
            <c:numRef>
              <c:f>Sheet1!$C$2:$C$17</c:f>
              <c:numCache>
                <c:formatCode>0%</c:formatCode>
                <c:ptCount val="16"/>
                <c:pt idx="0">
                  <c:v>0.47</c:v>
                </c:pt>
                <c:pt idx="1">
                  <c:v>0.67</c:v>
                </c:pt>
                <c:pt idx="2">
                  <c:v>0.06</c:v>
                </c:pt>
                <c:pt idx="3">
                  <c:v>0.23</c:v>
                </c:pt>
                <c:pt idx="4">
                  <c:v>0.08</c:v>
                </c:pt>
                <c:pt idx="5">
                  <c:v>0.2</c:v>
                </c:pt>
                <c:pt idx="6">
                  <c:v>0.27</c:v>
                </c:pt>
                <c:pt idx="7">
                  <c:v>0.0</c:v>
                </c:pt>
                <c:pt idx="8">
                  <c:v>0.45</c:v>
                </c:pt>
                <c:pt idx="9">
                  <c:v>0.69</c:v>
                </c:pt>
                <c:pt idx="10">
                  <c:v>0.11</c:v>
                </c:pt>
                <c:pt idx="11">
                  <c:v>0.3</c:v>
                </c:pt>
                <c:pt idx="12">
                  <c:v>0.09</c:v>
                </c:pt>
                <c:pt idx="13">
                  <c:v>0.17</c:v>
                </c:pt>
                <c:pt idx="14">
                  <c:v>0.29</c:v>
                </c:pt>
                <c:pt idx="15">
                  <c:v>0.0</c:v>
                </c:pt>
              </c:numCache>
            </c:numRef>
          </c:val>
          <c:extLst xmlns:c16r2="http://schemas.microsoft.com/office/drawing/2015/06/chart">
            <c:ext xmlns:c16="http://schemas.microsoft.com/office/drawing/2014/chart" uri="{C3380CC4-5D6E-409C-BE32-E72D297353CC}">
              <c16:uniqueId val="{00000020-17F6-4DCD-990E-267066D29A22}"/>
            </c:ext>
          </c:extLst>
        </c:ser>
        <c:dLbls>
          <c:showLegendKey val="0"/>
          <c:showVal val="0"/>
          <c:showCatName val="0"/>
          <c:showSerName val="0"/>
          <c:showPercent val="0"/>
          <c:showBubbleSize val="0"/>
        </c:dLbls>
        <c:gapWidth val="150"/>
        <c:overlap val="100"/>
        <c:axId val="-1308441936"/>
        <c:axId val="-1308437920"/>
      </c:barChart>
      <c:catAx>
        <c:axId val="-1308441936"/>
        <c:scaling>
          <c:orientation val="minMax"/>
        </c:scaling>
        <c:delete val="0"/>
        <c:axPos val="l"/>
        <c:majorGridlines/>
        <c:numFmt formatCode="General" sourceLinked="1"/>
        <c:majorTickMark val="out"/>
        <c:minorTickMark val="none"/>
        <c:tickLblPos val="nextTo"/>
        <c:crossAx val="-1308437920"/>
        <c:crosses val="autoZero"/>
        <c:auto val="0"/>
        <c:lblAlgn val="ctr"/>
        <c:lblOffset val="100"/>
        <c:noMultiLvlLbl val="0"/>
      </c:catAx>
      <c:valAx>
        <c:axId val="-1308437920"/>
        <c:scaling>
          <c:orientation val="minMax"/>
          <c:max val="1.0"/>
          <c:min val="0.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layout/>
          <c:overlay val="0"/>
        </c:title>
        <c:numFmt formatCode="0%" sourceLinked="1"/>
        <c:majorTickMark val="out"/>
        <c:minorTickMark val="none"/>
        <c:tickLblPos val="nextTo"/>
        <c:crossAx val="-13084419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Central IT FTEs per 1,000 institutional FTEs</c:v>
                </c:pt>
              </c:strCache>
            </c:strRef>
          </c:tx>
          <c:spPr>
            <a:solidFill>
              <a:srgbClr val="4F81BD"/>
            </a:solidFill>
          </c:spPr>
          <c:invertIfNegative val="0"/>
          <c:dPt>
            <c:idx val="0"/>
            <c:invertIfNegative val="0"/>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1-16FF-4BE8-AD08-57644EF797C4}"/>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3-16FF-4BE8-AD08-57644EF797C4}"/>
              </c:ext>
            </c:extLst>
          </c:dPt>
          <c:dPt>
            <c:idx val="2"/>
            <c:invertIfNegative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5-16FF-4BE8-AD08-57644EF797C4}"/>
              </c:ext>
            </c:extLst>
          </c:dPt>
          <c:dPt>
            <c:idx val="3"/>
            <c:invertIfNegative val="0"/>
            <c:bubble3D val="0"/>
            <c:spPr>
              <a:solidFill>
                <a:schemeClr val="accent5"/>
              </a:solidFill>
            </c:spPr>
            <c:extLst xmlns:c16r2="http://schemas.microsoft.com/office/drawing/2015/06/chart">
              <c:ext xmlns:c16="http://schemas.microsoft.com/office/drawing/2014/chart" uri="{C3380CC4-5D6E-409C-BE32-E72D297353CC}">
                <c16:uniqueId val="{00000007-16FF-4BE8-AD08-57644EF797C4}"/>
              </c:ext>
            </c:extLst>
          </c:dPt>
          <c:dPt>
            <c:idx val="4"/>
            <c:invertIfNegative val="0"/>
            <c:bubble3D val="0"/>
            <c:spPr>
              <a:solidFill>
                <a:schemeClr val="accent3"/>
              </a:solidFill>
            </c:spPr>
            <c:extLst xmlns:c16r2="http://schemas.microsoft.com/office/drawing/2015/06/chart">
              <c:ext xmlns:c16="http://schemas.microsoft.com/office/drawing/2014/chart" uri="{C3380CC4-5D6E-409C-BE32-E72D297353CC}">
                <c16:uniqueId val="{00000009-16FF-4BE8-AD08-57644EF797C4}"/>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16FF-4BE8-AD08-57644EF797C4}"/>
              </c:ext>
            </c:extLst>
          </c:dPt>
          <c:dPt>
            <c:idx val="7"/>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16FF-4BE8-AD08-57644EF797C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0.0</c:formatCode>
                <c:ptCount val="9"/>
                <c:pt idx="0">
                  <c:v>9.9</c:v>
                </c:pt>
                <c:pt idx="1">
                  <c:v>7.4</c:v>
                </c:pt>
                <c:pt idx="2">
                  <c:v>9.4</c:v>
                </c:pt>
                <c:pt idx="3">
                  <c:v>7.1</c:v>
                </c:pt>
                <c:pt idx="4">
                  <c:v>11.8</c:v>
                </c:pt>
                <c:pt idx="5">
                  <c:v>4.9</c:v>
                </c:pt>
                <c:pt idx="7">
                  <c:v>7.9</c:v>
                </c:pt>
                <c:pt idx="8">
                  <c:v>0.0</c:v>
                </c:pt>
              </c:numCache>
            </c:numRef>
          </c:val>
          <c:extLst xmlns:c16r2="http://schemas.microsoft.com/office/drawing/2015/06/chart">
            <c:ext xmlns:c16="http://schemas.microsoft.com/office/drawing/2014/chart" uri="{C3380CC4-5D6E-409C-BE32-E72D297353CC}">
              <c16:uniqueId val="{0000000E-16FF-4BE8-AD08-57644EF797C4}"/>
            </c:ext>
          </c:extLst>
        </c:ser>
        <c:dLbls>
          <c:showLegendKey val="0"/>
          <c:showVal val="0"/>
          <c:showCatName val="0"/>
          <c:showSerName val="0"/>
          <c:showPercent val="0"/>
          <c:showBubbleSize val="0"/>
        </c:dLbls>
        <c:gapWidth val="150"/>
        <c:axId val="-1313625952"/>
        <c:axId val="-1313310880"/>
      </c:barChart>
      <c:catAx>
        <c:axId val="-1313625952"/>
        <c:scaling>
          <c:orientation val="minMax"/>
        </c:scaling>
        <c:delete val="0"/>
        <c:axPos val="l"/>
        <c:numFmt formatCode="General" sourceLinked="0"/>
        <c:majorTickMark val="out"/>
        <c:minorTickMark val="none"/>
        <c:tickLblPos val="nextTo"/>
        <c:crossAx val="-1313310880"/>
        <c:crosses val="autoZero"/>
        <c:auto val="1"/>
        <c:lblAlgn val="ctr"/>
        <c:lblOffset val="100"/>
        <c:noMultiLvlLbl val="0"/>
      </c:catAx>
      <c:valAx>
        <c:axId val="-1313310880"/>
        <c:scaling>
          <c:orientation val="minMax"/>
        </c:scaling>
        <c:delete val="0"/>
        <c:axPos val="b"/>
        <c:majorGridlines/>
        <c:title>
          <c:tx>
            <c:rich>
              <a:bodyPr rot="0" vert="horz"/>
              <a:lstStyle/>
              <a:p>
                <a:pPr>
                  <a:defRPr/>
                </a:pPr>
                <a:r>
                  <a:rPr lang="en-US"/>
                  <a:t>Median central IT FTEs per 1,000 institutional FTEs</a:t>
                </a:r>
              </a:p>
            </c:rich>
          </c:tx>
          <c:layout/>
          <c:overlay val="0"/>
        </c:title>
        <c:numFmt formatCode="0" sourceLinked="0"/>
        <c:majorTickMark val="out"/>
        <c:minorTickMark val="none"/>
        <c:tickLblPos val="nextTo"/>
        <c:crossAx val="-13136259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Sheet1!$A$2:$A$7</c:f>
              <c:strCache>
                <c:ptCount val="6"/>
                <c:pt idx="0">
                  <c:v>FY2010/11</c:v>
                </c:pt>
                <c:pt idx="1">
                  <c:v>FY2011/12</c:v>
                </c:pt>
                <c:pt idx="2">
                  <c:v>FY2012/13</c:v>
                </c:pt>
                <c:pt idx="3">
                  <c:v>FY2013/14</c:v>
                </c:pt>
                <c:pt idx="4">
                  <c:v>FY2014/15</c:v>
                </c:pt>
                <c:pt idx="5">
                  <c:v>FY2015/16</c:v>
                </c:pt>
              </c:strCache>
            </c:strRef>
          </c:cat>
          <c:val>
            <c:numRef>
              <c:f>Sheet1!$B$2:$B$7</c:f>
              <c:numCache>
                <c:formatCode>General</c:formatCode>
                <c:ptCount val="6"/>
              </c:numCache>
            </c:numRef>
          </c:val>
          <c:smooth val="0"/>
          <c:extLst xmlns:c16r2="http://schemas.microsoft.com/office/drawing/2015/06/chart">
            <c:ext xmlns:c16="http://schemas.microsoft.com/office/drawing/2014/chart" uri="{C3380CC4-5D6E-409C-BE32-E72D297353CC}">
              <c16:uniqueId val="{00000000-05A3-4A89-95AC-E8AD99B63420}"/>
            </c:ext>
          </c:extLst>
        </c:ser>
        <c:ser>
          <c:idx val="7"/>
          <c:order val="1"/>
          <c:tx>
            <c:strRef>
              <c:f>Sheet1!$I$1</c:f>
              <c:strCache>
                <c:ptCount val="1"/>
                <c:pt idx="0">
                  <c:v>All nonspecialized U.S.</c:v>
                </c:pt>
              </c:strCache>
            </c:strRef>
          </c:tx>
          <c:spPr>
            <a:ln>
              <a:solidFill>
                <a:schemeClr val="bg1">
                  <a:lumMod val="75000"/>
                </a:schemeClr>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Sheet1!$I$2:$I$7</c:f>
              <c:numCache>
                <c:formatCode>0.0</c:formatCode>
                <c:ptCount val="6"/>
                <c:pt idx="0">
                  <c:v>7.7</c:v>
                </c:pt>
                <c:pt idx="1">
                  <c:v>7.6</c:v>
                </c:pt>
                <c:pt idx="2">
                  <c:v>7.5</c:v>
                </c:pt>
                <c:pt idx="3">
                  <c:v>7.7</c:v>
                </c:pt>
                <c:pt idx="4">
                  <c:v>7.8</c:v>
                </c:pt>
                <c:pt idx="5">
                  <c:v>7.9</c:v>
                </c:pt>
              </c:numCache>
            </c:numRef>
          </c:val>
          <c:smooth val="0"/>
          <c:extLst xmlns:c16r2="http://schemas.microsoft.com/office/drawing/2015/06/chart">
            <c:ext xmlns:c16="http://schemas.microsoft.com/office/drawing/2014/chart" uri="{C3380CC4-5D6E-409C-BE32-E72D297353CC}">
              <c16:uniqueId val="{00000001-05A3-4A89-95AC-E8AD99B63420}"/>
            </c:ext>
          </c:extLst>
        </c:ser>
        <c:ser>
          <c:idx val="1"/>
          <c:order val="2"/>
          <c:tx>
            <c:strRef>
              <c:f>Sheet1!$C$1</c:f>
              <c:strCache>
                <c:ptCount val="1"/>
                <c:pt idx="0">
                  <c:v>AA</c:v>
                </c:pt>
              </c:strCache>
            </c:strRef>
          </c:tx>
          <c:spPr>
            <a:ln>
              <a:solidFill>
                <a:schemeClr val="accent2"/>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Sheet1!$C$2:$C$7</c:f>
              <c:numCache>
                <c:formatCode>0.0</c:formatCode>
                <c:ptCount val="6"/>
                <c:pt idx="0">
                  <c:v>4.5</c:v>
                </c:pt>
                <c:pt idx="1">
                  <c:v>4.6</c:v>
                </c:pt>
                <c:pt idx="2">
                  <c:v>4.8</c:v>
                </c:pt>
                <c:pt idx="3">
                  <c:v>4.7</c:v>
                </c:pt>
                <c:pt idx="4">
                  <c:v>5.2</c:v>
                </c:pt>
                <c:pt idx="5">
                  <c:v>4.9</c:v>
                </c:pt>
              </c:numCache>
            </c:numRef>
          </c:val>
          <c:smooth val="0"/>
          <c:extLst xmlns:c16r2="http://schemas.microsoft.com/office/drawing/2015/06/chart">
            <c:ext xmlns:c16="http://schemas.microsoft.com/office/drawing/2014/chart" uri="{C3380CC4-5D6E-409C-BE32-E72D297353CC}">
              <c16:uniqueId val="{00000002-05A3-4A89-95AC-E8AD99B63420}"/>
            </c:ext>
          </c:extLst>
        </c:ser>
        <c:ser>
          <c:idx val="2"/>
          <c:order val="3"/>
          <c:tx>
            <c:strRef>
              <c:f>Sheet1!$D$1</c:f>
              <c:strCache>
                <c:ptCount val="1"/>
                <c:pt idx="0">
                  <c:v>BA</c:v>
                </c:pt>
              </c:strCache>
            </c:strRef>
          </c:tx>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Sheet1!$D$2:$D$7</c:f>
              <c:numCache>
                <c:formatCode>0.0</c:formatCode>
                <c:ptCount val="6"/>
                <c:pt idx="0">
                  <c:v>10.7</c:v>
                </c:pt>
                <c:pt idx="1">
                  <c:v>11.1</c:v>
                </c:pt>
                <c:pt idx="2">
                  <c:v>10.0</c:v>
                </c:pt>
                <c:pt idx="3">
                  <c:v>10.3</c:v>
                </c:pt>
                <c:pt idx="4">
                  <c:v>11.1</c:v>
                </c:pt>
                <c:pt idx="5">
                  <c:v>11.8</c:v>
                </c:pt>
              </c:numCache>
            </c:numRef>
          </c:val>
          <c:smooth val="0"/>
          <c:extLst xmlns:c16r2="http://schemas.microsoft.com/office/drawing/2015/06/chart">
            <c:ext xmlns:c16="http://schemas.microsoft.com/office/drawing/2014/chart" uri="{C3380CC4-5D6E-409C-BE32-E72D297353CC}">
              <c16:uniqueId val="{00000003-05A3-4A89-95AC-E8AD99B63420}"/>
            </c:ext>
          </c:extLst>
        </c:ser>
        <c:ser>
          <c:idx val="3"/>
          <c:order val="4"/>
          <c:tx>
            <c:strRef>
              <c:f>Sheet1!$E$1</c:f>
              <c:strCache>
                <c:ptCount val="1"/>
                <c:pt idx="0">
                  <c:v>MA public</c:v>
                </c:pt>
              </c:strCache>
            </c:strRef>
          </c:tx>
          <c:spPr>
            <a:ln>
              <a:solidFill>
                <a:schemeClr val="accent5"/>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Sheet1!$E$2:$E$7</c:f>
              <c:numCache>
                <c:formatCode>0.0</c:formatCode>
                <c:ptCount val="6"/>
                <c:pt idx="0">
                  <c:v>7.1</c:v>
                </c:pt>
                <c:pt idx="1">
                  <c:v>6.6</c:v>
                </c:pt>
                <c:pt idx="2">
                  <c:v>6.9</c:v>
                </c:pt>
                <c:pt idx="3">
                  <c:v>7.2</c:v>
                </c:pt>
                <c:pt idx="4">
                  <c:v>7.0</c:v>
                </c:pt>
                <c:pt idx="5">
                  <c:v>7.1</c:v>
                </c:pt>
              </c:numCache>
            </c:numRef>
          </c:val>
          <c:smooth val="0"/>
          <c:extLst xmlns:c16r2="http://schemas.microsoft.com/office/drawing/2015/06/chart">
            <c:ext xmlns:c16="http://schemas.microsoft.com/office/drawing/2014/chart" uri="{C3380CC4-5D6E-409C-BE32-E72D297353CC}">
              <c16:uniqueId val="{00000004-05A3-4A89-95AC-E8AD99B63420}"/>
            </c:ext>
          </c:extLst>
        </c:ser>
        <c:ser>
          <c:idx val="4"/>
          <c:order val="5"/>
          <c:tx>
            <c:strRef>
              <c:f>Sheet1!$F$1</c:f>
              <c:strCache>
                <c:ptCount val="1"/>
                <c:pt idx="0">
                  <c:v>MA private</c:v>
                </c:pt>
              </c:strCache>
            </c:strRef>
          </c:tx>
          <c:spPr>
            <a:ln>
              <a:solidFill>
                <a:schemeClr val="accent5">
                  <a:lumMod val="40000"/>
                  <a:lumOff val="60000"/>
                </a:schemeClr>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Sheet1!$F$2:$F$7</c:f>
              <c:numCache>
                <c:formatCode>0.0</c:formatCode>
                <c:ptCount val="6"/>
                <c:pt idx="0">
                  <c:v>8.8</c:v>
                </c:pt>
                <c:pt idx="1">
                  <c:v>8.4</c:v>
                </c:pt>
                <c:pt idx="2">
                  <c:v>8.200000000000001</c:v>
                </c:pt>
                <c:pt idx="3">
                  <c:v>8.6</c:v>
                </c:pt>
                <c:pt idx="4">
                  <c:v>9.200000000000001</c:v>
                </c:pt>
                <c:pt idx="5">
                  <c:v>9.4</c:v>
                </c:pt>
              </c:numCache>
            </c:numRef>
          </c:val>
          <c:smooth val="0"/>
          <c:extLst xmlns:c16r2="http://schemas.microsoft.com/office/drawing/2015/06/chart">
            <c:ext xmlns:c16="http://schemas.microsoft.com/office/drawing/2014/chart" uri="{C3380CC4-5D6E-409C-BE32-E72D297353CC}">
              <c16:uniqueId val="{00000005-05A3-4A89-95AC-E8AD99B63420}"/>
            </c:ext>
          </c:extLst>
        </c:ser>
        <c:ser>
          <c:idx val="5"/>
          <c:order val="6"/>
          <c:tx>
            <c:strRef>
              <c:f>Sheet1!$G$1</c:f>
              <c:strCache>
                <c:ptCount val="1"/>
                <c:pt idx="0">
                  <c:v>DR public</c:v>
                </c:pt>
              </c:strCache>
            </c:strRef>
          </c:tx>
          <c:spPr>
            <a:ln>
              <a:solidFill>
                <a:schemeClr val="accent6"/>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Sheet1!$G$2:$G$7</c:f>
              <c:numCache>
                <c:formatCode>0.0</c:formatCode>
                <c:ptCount val="6"/>
                <c:pt idx="0">
                  <c:v>7.2</c:v>
                </c:pt>
                <c:pt idx="1">
                  <c:v>6.8</c:v>
                </c:pt>
                <c:pt idx="2">
                  <c:v>7.0</c:v>
                </c:pt>
                <c:pt idx="3">
                  <c:v>7.1</c:v>
                </c:pt>
                <c:pt idx="4">
                  <c:v>7.0</c:v>
                </c:pt>
                <c:pt idx="5">
                  <c:v>7.4</c:v>
                </c:pt>
              </c:numCache>
            </c:numRef>
          </c:val>
          <c:smooth val="0"/>
          <c:extLst xmlns:c16r2="http://schemas.microsoft.com/office/drawing/2015/06/chart">
            <c:ext xmlns:c16="http://schemas.microsoft.com/office/drawing/2014/chart" uri="{C3380CC4-5D6E-409C-BE32-E72D297353CC}">
              <c16:uniqueId val="{00000006-05A3-4A89-95AC-E8AD99B63420}"/>
            </c:ext>
          </c:extLst>
        </c:ser>
        <c:ser>
          <c:idx val="6"/>
          <c:order val="7"/>
          <c:tx>
            <c:strRef>
              <c:f>Sheet1!$H$1</c:f>
              <c:strCache>
                <c:ptCount val="1"/>
                <c:pt idx="0">
                  <c:v>DR private</c:v>
                </c:pt>
              </c:strCache>
            </c:strRef>
          </c:tx>
          <c:spPr>
            <a:ln>
              <a:solidFill>
                <a:schemeClr val="accent6">
                  <a:lumMod val="40000"/>
                  <a:lumOff val="60000"/>
                </a:schemeClr>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Sheet1!$H$2:$H$7</c:f>
              <c:numCache>
                <c:formatCode>0.0</c:formatCode>
                <c:ptCount val="6"/>
                <c:pt idx="0">
                  <c:v>9.6</c:v>
                </c:pt>
                <c:pt idx="1">
                  <c:v>9.8</c:v>
                </c:pt>
                <c:pt idx="2">
                  <c:v>9.9</c:v>
                </c:pt>
                <c:pt idx="3">
                  <c:v>9.700000000000001</c:v>
                </c:pt>
                <c:pt idx="4">
                  <c:v>9.700000000000001</c:v>
                </c:pt>
                <c:pt idx="5">
                  <c:v>9.9</c:v>
                </c:pt>
              </c:numCache>
            </c:numRef>
          </c:val>
          <c:smooth val="0"/>
          <c:extLst xmlns:c16r2="http://schemas.microsoft.com/office/drawing/2015/06/chart">
            <c:ext xmlns:c16="http://schemas.microsoft.com/office/drawing/2014/chart" uri="{C3380CC4-5D6E-409C-BE32-E72D297353CC}">
              <c16:uniqueId val="{00000007-05A3-4A89-95AC-E8AD99B63420}"/>
            </c:ext>
          </c:extLst>
        </c:ser>
        <c:dLbls>
          <c:showLegendKey val="0"/>
          <c:showVal val="0"/>
          <c:showCatName val="0"/>
          <c:showSerName val="0"/>
          <c:showPercent val="0"/>
          <c:showBubbleSize val="0"/>
        </c:dLbls>
        <c:smooth val="0"/>
        <c:axId val="-1309479744"/>
        <c:axId val="-1309472160"/>
      </c:lineChart>
      <c:catAx>
        <c:axId val="-1309479744"/>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309472160"/>
        <c:crosses val="autoZero"/>
        <c:auto val="1"/>
        <c:lblAlgn val="ctr"/>
        <c:lblOffset val="100"/>
        <c:noMultiLvlLbl val="0"/>
      </c:catAx>
      <c:valAx>
        <c:axId val="-1309472160"/>
        <c:scaling>
          <c:orientation val="minMax"/>
        </c:scaling>
        <c:delete val="0"/>
        <c:axPos val="l"/>
        <c:majorGridlines/>
        <c:title>
          <c:tx>
            <c:rich>
              <a:bodyPr rot="-5400000" vert="horz"/>
              <a:lstStyle/>
              <a:p>
                <a:pPr>
                  <a:defRPr/>
                </a:pPr>
                <a:r>
                  <a:rPr lang="en-US"/>
                  <a:t>Median central IT FTEs per 1,000 institutional FTEs</a:t>
                </a:r>
              </a:p>
            </c:rich>
          </c:tx>
          <c:layout/>
          <c:overlay val="0"/>
        </c:title>
        <c:numFmt formatCode="0" sourceLinked="0"/>
        <c:majorTickMark val="out"/>
        <c:minorTickMark val="none"/>
        <c:tickLblPos val="nextTo"/>
        <c:crossAx val="-130947974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Student workers as a percentage of total central IT FTEs</c:v>
                </c:pt>
              </c:strCache>
            </c:strRef>
          </c:tx>
          <c:invertIfNegative val="0"/>
          <c:dPt>
            <c:idx val="0"/>
            <c:invertIfNegative val="0"/>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1-5403-4A3F-A40E-8A6CE2724439}"/>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3-5403-4A3F-A40E-8A6CE2724439}"/>
              </c:ext>
            </c:extLst>
          </c:dPt>
          <c:dPt>
            <c:idx val="2"/>
            <c:invertIfNegative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5-5403-4A3F-A40E-8A6CE2724439}"/>
              </c:ext>
            </c:extLst>
          </c:dPt>
          <c:dPt>
            <c:idx val="3"/>
            <c:invertIfNegative val="0"/>
            <c:bubble3D val="0"/>
            <c:spPr>
              <a:solidFill>
                <a:schemeClr val="accent5"/>
              </a:solidFill>
            </c:spPr>
            <c:extLst xmlns:c16r2="http://schemas.microsoft.com/office/drawing/2015/06/chart">
              <c:ext xmlns:c16="http://schemas.microsoft.com/office/drawing/2014/chart" uri="{C3380CC4-5D6E-409C-BE32-E72D297353CC}">
                <c16:uniqueId val="{00000007-5403-4A3F-A40E-8A6CE2724439}"/>
              </c:ext>
            </c:extLst>
          </c:dPt>
          <c:dPt>
            <c:idx val="4"/>
            <c:invertIfNegative val="0"/>
            <c:bubble3D val="0"/>
            <c:spPr>
              <a:solidFill>
                <a:schemeClr val="accent3"/>
              </a:solidFill>
            </c:spPr>
            <c:extLst xmlns:c16r2="http://schemas.microsoft.com/office/drawing/2015/06/chart">
              <c:ext xmlns:c16="http://schemas.microsoft.com/office/drawing/2014/chart" uri="{C3380CC4-5D6E-409C-BE32-E72D297353CC}">
                <c16:uniqueId val="{00000009-5403-4A3F-A40E-8A6CE2724439}"/>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5403-4A3F-A40E-8A6CE2724439}"/>
              </c:ext>
            </c:extLst>
          </c:dPt>
          <c:dPt>
            <c:idx val="7"/>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5403-4A3F-A40E-8A6CE2724439}"/>
              </c:ext>
            </c:extLst>
          </c:dPt>
          <c:dPt>
            <c:idx val="8"/>
            <c:invertIfNegative val="0"/>
            <c:bubble3D val="0"/>
            <c:spPr>
              <a:solidFill>
                <a:schemeClr val="accent1"/>
              </a:solidFill>
            </c:spPr>
            <c:extLst xmlns:c16r2="http://schemas.microsoft.com/office/drawing/2015/06/chart">
              <c:ext xmlns:c16="http://schemas.microsoft.com/office/drawing/2014/chart" uri="{C3380CC4-5D6E-409C-BE32-E72D297353CC}">
                <c16:uniqueId val="{0000000F-5403-4A3F-A40E-8A6CE272443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c:formatCode>
                <c:ptCount val="9"/>
                <c:pt idx="0">
                  <c:v>0.15</c:v>
                </c:pt>
                <c:pt idx="1">
                  <c:v>0.19</c:v>
                </c:pt>
                <c:pt idx="2">
                  <c:v>0.21</c:v>
                </c:pt>
                <c:pt idx="3">
                  <c:v>0.23</c:v>
                </c:pt>
                <c:pt idx="4">
                  <c:v>0.2</c:v>
                </c:pt>
                <c:pt idx="5">
                  <c:v>0.04</c:v>
                </c:pt>
                <c:pt idx="7">
                  <c:v>0.18</c:v>
                </c:pt>
                <c:pt idx="8">
                  <c:v>0.0</c:v>
                </c:pt>
              </c:numCache>
            </c:numRef>
          </c:val>
          <c:extLst xmlns:c16r2="http://schemas.microsoft.com/office/drawing/2015/06/chart">
            <c:ext xmlns:c16="http://schemas.microsoft.com/office/drawing/2014/chart" uri="{C3380CC4-5D6E-409C-BE32-E72D297353CC}">
              <c16:uniqueId val="{00000010-5403-4A3F-A40E-8A6CE2724439}"/>
            </c:ext>
          </c:extLst>
        </c:ser>
        <c:dLbls>
          <c:showLegendKey val="0"/>
          <c:showVal val="0"/>
          <c:showCatName val="0"/>
          <c:showSerName val="0"/>
          <c:showPercent val="0"/>
          <c:showBubbleSize val="0"/>
        </c:dLbls>
        <c:gapWidth val="150"/>
        <c:axId val="-1306096928"/>
        <c:axId val="-1306093472"/>
      </c:barChart>
      <c:catAx>
        <c:axId val="-1306096928"/>
        <c:scaling>
          <c:orientation val="minMax"/>
        </c:scaling>
        <c:delete val="0"/>
        <c:axPos val="l"/>
        <c:numFmt formatCode="General" sourceLinked="0"/>
        <c:majorTickMark val="out"/>
        <c:minorTickMark val="none"/>
        <c:tickLblPos val="nextTo"/>
        <c:crossAx val="-1306093472"/>
        <c:crosses val="autoZero"/>
        <c:auto val="1"/>
        <c:lblAlgn val="ctr"/>
        <c:lblOffset val="100"/>
        <c:noMultiLvlLbl val="0"/>
      </c:catAx>
      <c:valAx>
        <c:axId val="-1306093472"/>
        <c:scaling>
          <c:orientation val="minMax"/>
        </c:scaling>
        <c:delete val="0"/>
        <c:axPos val="b"/>
        <c:majorGridlines/>
        <c:title>
          <c:tx>
            <c:rich>
              <a:bodyPr rot="0" vert="horz"/>
              <a:lstStyle/>
              <a:p>
                <a:pPr>
                  <a:defRPr/>
                </a:pPr>
                <a:r>
                  <a:rPr lang="en-US"/>
                  <a:t>Median student workers as a percentage of total central IT FTE </a:t>
                </a:r>
              </a:p>
            </c:rich>
          </c:tx>
          <c:layout/>
          <c:overlay val="0"/>
        </c:title>
        <c:numFmt formatCode="0%" sourceLinked="1"/>
        <c:majorTickMark val="out"/>
        <c:minorTickMark val="none"/>
        <c:tickLblPos val="nextTo"/>
        <c:crossAx val="-13060969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Sheet1!$A$2:$A$7</c:f>
              <c:strCache>
                <c:ptCount val="6"/>
                <c:pt idx="0">
                  <c:v>FY2010/11</c:v>
                </c:pt>
                <c:pt idx="1">
                  <c:v>FY2011/12</c:v>
                </c:pt>
                <c:pt idx="2">
                  <c:v>FY2012/13</c:v>
                </c:pt>
                <c:pt idx="3">
                  <c:v>FY2013/14</c:v>
                </c:pt>
                <c:pt idx="4">
                  <c:v>FY2014/15</c:v>
                </c:pt>
                <c:pt idx="5">
                  <c:v>FY2015/16</c:v>
                </c:pt>
              </c:strCache>
            </c:strRef>
          </c:cat>
          <c:val>
            <c:numRef>
              <c:f>Sheet1!$B$2:$B$7</c:f>
              <c:numCache>
                <c:formatCode>General</c:formatCode>
                <c:ptCount val="6"/>
              </c:numCache>
            </c:numRef>
          </c:val>
          <c:smooth val="0"/>
          <c:extLst xmlns:c16r2="http://schemas.microsoft.com/office/drawing/2015/06/chart">
            <c:ext xmlns:c16="http://schemas.microsoft.com/office/drawing/2014/chart" uri="{C3380CC4-5D6E-409C-BE32-E72D297353CC}">
              <c16:uniqueId val="{00000000-D030-4FAD-ACCA-5A0381F5A915}"/>
            </c:ext>
          </c:extLst>
        </c:ser>
        <c:ser>
          <c:idx val="7"/>
          <c:order val="1"/>
          <c:tx>
            <c:strRef>
              <c:f>Sheet1!$I$1</c:f>
              <c:strCache>
                <c:ptCount val="1"/>
                <c:pt idx="0">
                  <c:v>All nonspecialized U.S.</c:v>
                </c:pt>
              </c:strCache>
            </c:strRef>
          </c:tx>
          <c:spPr>
            <a:ln>
              <a:solidFill>
                <a:schemeClr val="bg1">
                  <a:lumMod val="75000"/>
                </a:schemeClr>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Sheet1!$I$2:$I$7</c:f>
              <c:numCache>
                <c:formatCode>0%</c:formatCode>
                <c:ptCount val="6"/>
                <c:pt idx="0">
                  <c:v>0.19</c:v>
                </c:pt>
                <c:pt idx="1">
                  <c:v>0.18</c:v>
                </c:pt>
                <c:pt idx="2">
                  <c:v>0.18</c:v>
                </c:pt>
                <c:pt idx="3">
                  <c:v>0.17</c:v>
                </c:pt>
                <c:pt idx="4">
                  <c:v>0.17</c:v>
                </c:pt>
                <c:pt idx="5">
                  <c:v>0.18</c:v>
                </c:pt>
              </c:numCache>
            </c:numRef>
          </c:val>
          <c:smooth val="0"/>
          <c:extLst xmlns:c16r2="http://schemas.microsoft.com/office/drawing/2015/06/chart">
            <c:ext xmlns:c16="http://schemas.microsoft.com/office/drawing/2014/chart" uri="{C3380CC4-5D6E-409C-BE32-E72D297353CC}">
              <c16:uniqueId val="{00000001-D030-4FAD-ACCA-5A0381F5A915}"/>
            </c:ext>
          </c:extLst>
        </c:ser>
        <c:ser>
          <c:idx val="1"/>
          <c:order val="2"/>
          <c:tx>
            <c:strRef>
              <c:f>Sheet1!$C$1</c:f>
              <c:strCache>
                <c:ptCount val="1"/>
                <c:pt idx="0">
                  <c:v>AA</c:v>
                </c:pt>
              </c:strCache>
            </c:strRef>
          </c:tx>
          <c:spPr>
            <a:ln>
              <a:solidFill>
                <a:schemeClr val="accent2"/>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Sheet1!$C$2:$C$7</c:f>
              <c:numCache>
                <c:formatCode>0%</c:formatCode>
                <c:ptCount val="6"/>
                <c:pt idx="0">
                  <c:v>0.06</c:v>
                </c:pt>
                <c:pt idx="1">
                  <c:v>0.07</c:v>
                </c:pt>
                <c:pt idx="2">
                  <c:v>0.07</c:v>
                </c:pt>
                <c:pt idx="3">
                  <c:v>0.07</c:v>
                </c:pt>
                <c:pt idx="4">
                  <c:v>0.06</c:v>
                </c:pt>
                <c:pt idx="5">
                  <c:v>0.04</c:v>
                </c:pt>
              </c:numCache>
            </c:numRef>
          </c:val>
          <c:smooth val="0"/>
          <c:extLst xmlns:c16r2="http://schemas.microsoft.com/office/drawing/2015/06/chart">
            <c:ext xmlns:c16="http://schemas.microsoft.com/office/drawing/2014/chart" uri="{C3380CC4-5D6E-409C-BE32-E72D297353CC}">
              <c16:uniqueId val="{00000002-D030-4FAD-ACCA-5A0381F5A915}"/>
            </c:ext>
          </c:extLst>
        </c:ser>
        <c:ser>
          <c:idx val="2"/>
          <c:order val="3"/>
          <c:tx>
            <c:strRef>
              <c:f>Sheet1!$D$1</c:f>
              <c:strCache>
                <c:ptCount val="1"/>
                <c:pt idx="0">
                  <c:v>BA</c:v>
                </c:pt>
              </c:strCache>
            </c:strRef>
          </c:tx>
          <c:spPr>
            <a:ln>
              <a:solidFill>
                <a:schemeClr val="accent3"/>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Sheet1!$D$2:$D$7</c:f>
              <c:numCache>
                <c:formatCode>0%</c:formatCode>
                <c:ptCount val="6"/>
                <c:pt idx="0">
                  <c:v>0.21</c:v>
                </c:pt>
                <c:pt idx="1">
                  <c:v>0.21</c:v>
                </c:pt>
                <c:pt idx="2">
                  <c:v>0.2</c:v>
                </c:pt>
                <c:pt idx="3">
                  <c:v>0.2</c:v>
                </c:pt>
                <c:pt idx="4">
                  <c:v>0.19</c:v>
                </c:pt>
                <c:pt idx="5">
                  <c:v>0.2</c:v>
                </c:pt>
              </c:numCache>
            </c:numRef>
          </c:val>
          <c:smooth val="0"/>
          <c:extLst xmlns:c16r2="http://schemas.microsoft.com/office/drawing/2015/06/chart">
            <c:ext xmlns:c16="http://schemas.microsoft.com/office/drawing/2014/chart" uri="{C3380CC4-5D6E-409C-BE32-E72D297353CC}">
              <c16:uniqueId val="{00000003-D030-4FAD-ACCA-5A0381F5A915}"/>
            </c:ext>
          </c:extLst>
        </c:ser>
        <c:ser>
          <c:idx val="3"/>
          <c:order val="4"/>
          <c:tx>
            <c:strRef>
              <c:f>Sheet1!$E$1</c:f>
              <c:strCache>
                <c:ptCount val="1"/>
                <c:pt idx="0">
                  <c:v>MA public</c:v>
                </c:pt>
              </c:strCache>
            </c:strRef>
          </c:tx>
          <c:spPr>
            <a:ln>
              <a:solidFill>
                <a:schemeClr val="accent5"/>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Sheet1!$E$2:$E$7</c:f>
              <c:numCache>
                <c:formatCode>0%</c:formatCode>
                <c:ptCount val="6"/>
                <c:pt idx="0">
                  <c:v>0.26</c:v>
                </c:pt>
                <c:pt idx="1">
                  <c:v>0.25</c:v>
                </c:pt>
                <c:pt idx="2">
                  <c:v>0.24</c:v>
                </c:pt>
                <c:pt idx="3">
                  <c:v>0.24</c:v>
                </c:pt>
                <c:pt idx="4">
                  <c:v>0.23</c:v>
                </c:pt>
                <c:pt idx="5">
                  <c:v>0.23</c:v>
                </c:pt>
              </c:numCache>
            </c:numRef>
          </c:val>
          <c:smooth val="0"/>
          <c:extLst xmlns:c16r2="http://schemas.microsoft.com/office/drawing/2015/06/chart">
            <c:ext xmlns:c16="http://schemas.microsoft.com/office/drawing/2014/chart" uri="{C3380CC4-5D6E-409C-BE32-E72D297353CC}">
              <c16:uniqueId val="{00000004-D030-4FAD-ACCA-5A0381F5A915}"/>
            </c:ext>
          </c:extLst>
        </c:ser>
        <c:ser>
          <c:idx val="4"/>
          <c:order val="5"/>
          <c:tx>
            <c:strRef>
              <c:f>Sheet1!$F$1</c:f>
              <c:strCache>
                <c:ptCount val="1"/>
                <c:pt idx="0">
                  <c:v>MA private</c:v>
                </c:pt>
              </c:strCache>
            </c:strRef>
          </c:tx>
          <c:spPr>
            <a:ln>
              <a:solidFill>
                <a:schemeClr val="accent5">
                  <a:lumMod val="40000"/>
                  <a:lumOff val="60000"/>
                </a:schemeClr>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Sheet1!$F$2:$F$7</c:f>
              <c:numCache>
                <c:formatCode>0%</c:formatCode>
                <c:ptCount val="6"/>
                <c:pt idx="0">
                  <c:v>0.24</c:v>
                </c:pt>
                <c:pt idx="1">
                  <c:v>0.2</c:v>
                </c:pt>
                <c:pt idx="2">
                  <c:v>0.22</c:v>
                </c:pt>
                <c:pt idx="3">
                  <c:v>0.22</c:v>
                </c:pt>
                <c:pt idx="4">
                  <c:v>0.22</c:v>
                </c:pt>
                <c:pt idx="5">
                  <c:v>0.21</c:v>
                </c:pt>
              </c:numCache>
            </c:numRef>
          </c:val>
          <c:smooth val="0"/>
          <c:extLst xmlns:c16r2="http://schemas.microsoft.com/office/drawing/2015/06/chart">
            <c:ext xmlns:c16="http://schemas.microsoft.com/office/drawing/2014/chart" uri="{C3380CC4-5D6E-409C-BE32-E72D297353CC}">
              <c16:uniqueId val="{00000005-D030-4FAD-ACCA-5A0381F5A915}"/>
            </c:ext>
          </c:extLst>
        </c:ser>
        <c:ser>
          <c:idx val="5"/>
          <c:order val="6"/>
          <c:tx>
            <c:strRef>
              <c:f>Sheet1!$G$1</c:f>
              <c:strCache>
                <c:ptCount val="1"/>
                <c:pt idx="0">
                  <c:v>DR public</c:v>
                </c:pt>
              </c:strCache>
            </c:strRef>
          </c:tx>
          <c:spPr>
            <a:ln>
              <a:solidFill>
                <a:schemeClr val="accent6"/>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Sheet1!$G$2:$G$7</c:f>
              <c:numCache>
                <c:formatCode>0%</c:formatCode>
                <c:ptCount val="6"/>
                <c:pt idx="0">
                  <c:v>0.18</c:v>
                </c:pt>
                <c:pt idx="1">
                  <c:v>0.17</c:v>
                </c:pt>
                <c:pt idx="2">
                  <c:v>0.17</c:v>
                </c:pt>
                <c:pt idx="3">
                  <c:v>0.17</c:v>
                </c:pt>
                <c:pt idx="4">
                  <c:v>0.16</c:v>
                </c:pt>
                <c:pt idx="5">
                  <c:v>0.19</c:v>
                </c:pt>
              </c:numCache>
            </c:numRef>
          </c:val>
          <c:smooth val="0"/>
          <c:extLst xmlns:c16r2="http://schemas.microsoft.com/office/drawing/2015/06/chart">
            <c:ext xmlns:c16="http://schemas.microsoft.com/office/drawing/2014/chart" uri="{C3380CC4-5D6E-409C-BE32-E72D297353CC}">
              <c16:uniqueId val="{00000006-D030-4FAD-ACCA-5A0381F5A915}"/>
            </c:ext>
          </c:extLst>
        </c:ser>
        <c:ser>
          <c:idx val="6"/>
          <c:order val="7"/>
          <c:tx>
            <c:strRef>
              <c:f>Sheet1!$H$1</c:f>
              <c:strCache>
                <c:ptCount val="1"/>
                <c:pt idx="0">
                  <c:v>DR private</c:v>
                </c:pt>
              </c:strCache>
            </c:strRef>
          </c:tx>
          <c:spPr>
            <a:ln>
              <a:solidFill>
                <a:schemeClr val="accent6">
                  <a:lumMod val="40000"/>
                  <a:lumOff val="60000"/>
                </a:schemeClr>
              </a:solidFill>
            </a:ln>
          </c:spPr>
          <c:marker>
            <c:symbol val="none"/>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FY2010/11</c:v>
                </c:pt>
                <c:pt idx="1">
                  <c:v>FY2011/12</c:v>
                </c:pt>
                <c:pt idx="2">
                  <c:v>FY2012/13</c:v>
                </c:pt>
                <c:pt idx="3">
                  <c:v>FY2013/14</c:v>
                </c:pt>
                <c:pt idx="4">
                  <c:v>FY2014/15</c:v>
                </c:pt>
                <c:pt idx="5">
                  <c:v>FY2015/16</c:v>
                </c:pt>
              </c:strCache>
            </c:strRef>
          </c:cat>
          <c:val>
            <c:numRef>
              <c:f>Sheet1!$H$2:$H$7</c:f>
              <c:numCache>
                <c:formatCode>0%</c:formatCode>
                <c:ptCount val="6"/>
                <c:pt idx="0">
                  <c:v>0.15</c:v>
                </c:pt>
                <c:pt idx="1">
                  <c:v>0.15</c:v>
                </c:pt>
                <c:pt idx="2">
                  <c:v>0.13</c:v>
                </c:pt>
                <c:pt idx="3">
                  <c:v>0.12</c:v>
                </c:pt>
                <c:pt idx="4">
                  <c:v>0.14</c:v>
                </c:pt>
                <c:pt idx="5">
                  <c:v>0.15</c:v>
                </c:pt>
              </c:numCache>
            </c:numRef>
          </c:val>
          <c:smooth val="0"/>
          <c:extLst xmlns:c16r2="http://schemas.microsoft.com/office/drawing/2015/06/chart">
            <c:ext xmlns:c16="http://schemas.microsoft.com/office/drawing/2014/chart" uri="{C3380CC4-5D6E-409C-BE32-E72D297353CC}">
              <c16:uniqueId val="{00000007-D030-4FAD-ACCA-5A0381F5A915}"/>
            </c:ext>
          </c:extLst>
        </c:ser>
        <c:dLbls>
          <c:showLegendKey val="0"/>
          <c:showVal val="0"/>
          <c:showCatName val="0"/>
          <c:showSerName val="0"/>
          <c:showPercent val="0"/>
          <c:showBubbleSize val="0"/>
        </c:dLbls>
        <c:smooth val="0"/>
        <c:axId val="-1305889664"/>
        <c:axId val="-1305882048"/>
      </c:lineChart>
      <c:catAx>
        <c:axId val="-1305889664"/>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305882048"/>
        <c:crosses val="autoZero"/>
        <c:auto val="1"/>
        <c:lblAlgn val="ctr"/>
        <c:lblOffset val="100"/>
        <c:noMultiLvlLbl val="0"/>
      </c:catAx>
      <c:valAx>
        <c:axId val="-1305882048"/>
        <c:scaling>
          <c:orientation val="minMax"/>
        </c:scaling>
        <c:delete val="0"/>
        <c:axPos val="l"/>
        <c:majorGridlines/>
        <c:title>
          <c:tx>
            <c:rich>
              <a:bodyPr rot="-5400000" vert="horz"/>
              <a:lstStyle/>
              <a:p>
                <a:pPr>
                  <a:defRPr/>
                </a:pPr>
                <a:r>
                  <a:rPr lang="en-US"/>
                  <a:t>Median student workers as a percentage of total central IT FTE</a:t>
                </a:r>
              </a:p>
            </c:rich>
          </c:tx>
          <c:layout/>
          <c:overlay val="0"/>
        </c:title>
        <c:numFmt formatCode="0%" sourceLinked="0"/>
        <c:majorTickMark val="out"/>
        <c:minorTickMark val="none"/>
        <c:tickLblPos val="nextTo"/>
        <c:crossAx val="-130588966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domain area FTEs per 1,000 institutional FTEs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177B-495F-9CC9-01E3B9BF53DA}"/>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177B-495F-9CC9-01E3B9BF53DA}"/>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177B-495F-9CC9-01E3B9BF53DA}"/>
              </c:ext>
            </c:extLst>
          </c:dPt>
          <c:dPt>
            <c:idx val="3"/>
            <c:invertIfNegative val="0"/>
            <c:bubble3D val="0"/>
            <c:spPr>
              <a:solidFill>
                <a:srgbClr val="4BACC6"/>
              </a:solidFill>
              <a:ln>
                <a:noFill/>
              </a:ln>
              <a:effectLst/>
            </c:spPr>
            <c:extLst xmlns:c16r2="http://schemas.microsoft.com/office/drawing/2015/06/chart">
              <c:ext xmlns:c16="http://schemas.microsoft.com/office/drawing/2014/chart" uri="{C3380CC4-5D6E-409C-BE32-E72D297353CC}">
                <c16:uniqueId val="{00000007-177B-495F-9CC9-01E3B9BF53DA}"/>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177B-495F-9CC9-01E3B9BF53DA}"/>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177B-495F-9CC9-01E3B9BF53DA}"/>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177B-495F-9CC9-01E3B9BF53DA}"/>
              </c:ext>
            </c:extLst>
          </c:dPt>
          <c:dPt>
            <c:idx val="7"/>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0F-177B-495F-9CC9-01E3B9BF53DA}"/>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177B-495F-9CC9-01E3B9BF53DA}"/>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177B-495F-9CC9-01E3B9BF53DA}"/>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177B-495F-9CC9-01E3B9BF53DA}"/>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177B-495F-9CC9-01E3B9BF53DA}"/>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177B-495F-9CC9-01E3B9BF53DA}"/>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177B-495F-9CC9-01E3B9BF53DA}"/>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177B-495F-9CC9-01E3B9BF53DA}"/>
              </c:ext>
            </c:extLst>
          </c:dPt>
          <c:dPt>
            <c:idx val="1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F-177B-495F-9CC9-01E3B9BF53DA}"/>
              </c:ext>
            </c:extLst>
          </c:dPt>
          <c:dLbls>
            <c:dLbl>
              <c:idx val="7"/>
              <c:layout>
                <c:manualLayout>
                  <c:x val="0.0195980107749689"/>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77B-495F-9CC9-01E3B9BF53DA}"/>
                </c:ext>
                <c:ext xmlns:c15="http://schemas.microsoft.com/office/drawing/2012/chart" uri="{CE6537A1-D6FC-4f65-9D91-7224C49458BB}">
                  <c15:layout/>
                </c:ext>
              </c:extLst>
            </c:dLbl>
            <c:dLbl>
              <c:idx val="15"/>
              <c:layout>
                <c:manualLayout>
                  <c:x val="0.0195980107749689"/>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177B-495F-9CC9-01E3B9BF53DA}"/>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systems</c:v>
                  </c:pt>
                  <c:pt idx="8">
                    <c:v>IT support services</c:v>
                  </c:pt>
                </c:lvl>
              </c:multiLvlStrCache>
            </c:multiLvlStrRef>
          </c:cat>
          <c:val>
            <c:numRef>
              <c:f>Sheet1!$C$2:$C$17</c:f>
              <c:numCache>
                <c:formatCode>General</c:formatCode>
                <c:ptCount val="16"/>
                <c:pt idx="0">
                  <c:v>1.9</c:v>
                </c:pt>
                <c:pt idx="1">
                  <c:v>1.2</c:v>
                </c:pt>
                <c:pt idx="2">
                  <c:v>1.7</c:v>
                </c:pt>
                <c:pt idx="3">
                  <c:v>1.1</c:v>
                </c:pt>
                <c:pt idx="4">
                  <c:v>1.9</c:v>
                </c:pt>
                <c:pt idx="5">
                  <c:v>0.7</c:v>
                </c:pt>
                <c:pt idx="6">
                  <c:v>1.4</c:v>
                </c:pt>
                <c:pt idx="7" formatCode="0.0">
                  <c:v>0.0</c:v>
                </c:pt>
                <c:pt idx="8">
                  <c:v>2.4</c:v>
                </c:pt>
                <c:pt idx="9">
                  <c:v>1.5</c:v>
                </c:pt>
                <c:pt idx="10" formatCode="0.0">
                  <c:v>3.0</c:v>
                </c:pt>
                <c:pt idx="11">
                  <c:v>2.3</c:v>
                </c:pt>
                <c:pt idx="12">
                  <c:v>3.8</c:v>
                </c:pt>
                <c:pt idx="13">
                  <c:v>1.8</c:v>
                </c:pt>
                <c:pt idx="14">
                  <c:v>2.4</c:v>
                </c:pt>
                <c:pt idx="15" formatCode="0.0">
                  <c:v>0.0</c:v>
                </c:pt>
              </c:numCache>
            </c:numRef>
          </c:val>
          <c:extLst xmlns:c16r2="http://schemas.microsoft.com/office/drawing/2015/06/chart">
            <c:ext xmlns:c16="http://schemas.microsoft.com/office/drawing/2014/chart" uri="{C3380CC4-5D6E-409C-BE32-E72D297353CC}">
              <c16:uniqueId val="{00000020-177B-495F-9CC9-01E3B9BF53DA}"/>
            </c:ext>
          </c:extLst>
        </c:ser>
        <c:dLbls>
          <c:showLegendKey val="0"/>
          <c:showVal val="0"/>
          <c:showCatName val="0"/>
          <c:showSerName val="0"/>
          <c:showPercent val="0"/>
          <c:showBubbleSize val="0"/>
        </c:dLbls>
        <c:gapWidth val="150"/>
        <c:overlap val="100"/>
        <c:axId val="-1316672256"/>
        <c:axId val="-1316661344"/>
      </c:barChart>
      <c:catAx>
        <c:axId val="-1316672256"/>
        <c:scaling>
          <c:orientation val="minMax"/>
        </c:scaling>
        <c:delete val="0"/>
        <c:axPos val="l"/>
        <c:majorGridlines/>
        <c:numFmt formatCode="General" sourceLinked="1"/>
        <c:majorTickMark val="out"/>
        <c:minorTickMark val="none"/>
        <c:tickLblPos val="nextTo"/>
        <c:crossAx val="-1316661344"/>
        <c:crosses val="autoZero"/>
        <c:auto val="0"/>
        <c:lblAlgn val="ctr"/>
        <c:lblOffset val="100"/>
        <c:noMultiLvlLbl val="0"/>
      </c:catAx>
      <c:valAx>
        <c:axId val="-1316661344"/>
        <c:scaling>
          <c:orientation val="minMax"/>
          <c:min val="0.0"/>
        </c:scaling>
        <c:delete val="0"/>
        <c:axPos val="b"/>
        <c:title>
          <c:tx>
            <c:rich>
              <a:bodyPr/>
              <a:lstStyle/>
              <a:p>
                <a:pPr>
                  <a:defRPr/>
                </a:pPr>
                <a:r>
                  <a:rPr lang="en-US"/>
                  <a:t>Median central IT domain area FTEs per 1,000 institutional FTEs</a:t>
                </a:r>
              </a:p>
            </c:rich>
          </c:tx>
          <c:layout/>
          <c:overlay val="0"/>
        </c:title>
        <c:numFmt formatCode="General" sourceLinked="1"/>
        <c:majorTickMark val="out"/>
        <c:minorTickMark val="none"/>
        <c:tickLblPos val="nextTo"/>
        <c:crossAx val="-13166722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domain area FTEs per 1,000 institutional FTEs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307F-4170-94BC-E000FCC882E1}"/>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307F-4170-94BC-E000FCC882E1}"/>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307F-4170-94BC-E000FCC882E1}"/>
              </c:ext>
            </c:extLst>
          </c:dPt>
          <c:dPt>
            <c:idx val="3"/>
            <c:invertIfNegative val="0"/>
            <c:bubble3D val="0"/>
            <c:spPr>
              <a:solidFill>
                <a:srgbClr val="4BACC6"/>
              </a:solidFill>
              <a:ln>
                <a:noFill/>
              </a:ln>
              <a:effectLst/>
            </c:spPr>
            <c:extLst xmlns:c16r2="http://schemas.microsoft.com/office/drawing/2015/06/chart">
              <c:ext xmlns:c16="http://schemas.microsoft.com/office/drawing/2014/chart" uri="{C3380CC4-5D6E-409C-BE32-E72D297353CC}">
                <c16:uniqueId val="{00000007-307F-4170-94BC-E000FCC882E1}"/>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307F-4170-94BC-E000FCC882E1}"/>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307F-4170-94BC-E000FCC882E1}"/>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307F-4170-94BC-E000FCC882E1}"/>
              </c:ext>
            </c:extLst>
          </c:dPt>
          <c:dPt>
            <c:idx val="7"/>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0F-307F-4170-94BC-E000FCC882E1}"/>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307F-4170-94BC-E000FCC882E1}"/>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307F-4170-94BC-E000FCC882E1}"/>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307F-4170-94BC-E000FCC882E1}"/>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307F-4170-94BC-E000FCC882E1}"/>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307F-4170-94BC-E000FCC882E1}"/>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307F-4170-94BC-E000FCC882E1}"/>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307F-4170-94BC-E000FCC882E1}"/>
              </c:ext>
            </c:extLst>
          </c:dPt>
          <c:dPt>
            <c:idx val="1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F-307F-4170-94BC-E000FCC882E1}"/>
              </c:ext>
            </c:extLst>
          </c:dPt>
          <c:dLbls>
            <c:dLbl>
              <c:idx val="7"/>
              <c:layout>
                <c:manualLayout>
                  <c:x val="0.0210599990790625"/>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07F-4170-94BC-E000FCC882E1}"/>
                </c:ext>
                <c:ext xmlns:c15="http://schemas.microsoft.com/office/drawing/2012/chart" uri="{CE6537A1-D6FC-4f65-9D91-7224C49458BB}">
                  <c15:layout/>
                </c:ext>
              </c:extLst>
            </c:dLbl>
            <c:dLbl>
              <c:idx val="15"/>
              <c:layout>
                <c:manualLayout>
                  <c:x val="0.0210599990790625"/>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307F-4170-94BC-E000FCC882E1}"/>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Enterprise infrastructure</c:v>
                  </c:pt>
                  <c:pt idx="8">
                    <c:v>Educational technology services</c:v>
                  </c:pt>
                </c:lvl>
              </c:multiLvlStrCache>
            </c:multiLvlStrRef>
          </c:cat>
          <c:val>
            <c:numRef>
              <c:f>Sheet1!$C$2:$C$17</c:f>
              <c:numCache>
                <c:formatCode>General</c:formatCode>
                <c:ptCount val="16"/>
                <c:pt idx="0">
                  <c:v>1.3</c:v>
                </c:pt>
                <c:pt idx="1">
                  <c:v>1.1</c:v>
                </c:pt>
                <c:pt idx="2">
                  <c:v>1.1</c:v>
                </c:pt>
                <c:pt idx="3">
                  <c:v>0.8</c:v>
                </c:pt>
                <c:pt idx="4">
                  <c:v>1.4</c:v>
                </c:pt>
                <c:pt idx="5">
                  <c:v>0.5</c:v>
                </c:pt>
                <c:pt idx="6" formatCode="0.0">
                  <c:v>1.0</c:v>
                </c:pt>
                <c:pt idx="7" formatCode="0.0">
                  <c:v>0.0</c:v>
                </c:pt>
                <c:pt idx="8" formatCode="0.0">
                  <c:v>1.1</c:v>
                </c:pt>
                <c:pt idx="9" formatCode="0.0">
                  <c:v>0.9</c:v>
                </c:pt>
                <c:pt idx="10" formatCode="0.0">
                  <c:v>0.9</c:v>
                </c:pt>
                <c:pt idx="11" formatCode="0.0">
                  <c:v>1.0</c:v>
                </c:pt>
                <c:pt idx="12" formatCode="0.0">
                  <c:v>1.8</c:v>
                </c:pt>
                <c:pt idx="13" formatCode="0.0">
                  <c:v>0.7</c:v>
                </c:pt>
                <c:pt idx="14" formatCode="0.0">
                  <c:v>1.0</c:v>
                </c:pt>
                <c:pt idx="15" formatCode="0.0">
                  <c:v>0.0</c:v>
                </c:pt>
              </c:numCache>
            </c:numRef>
          </c:val>
          <c:extLst xmlns:c16r2="http://schemas.microsoft.com/office/drawing/2015/06/chart">
            <c:ext xmlns:c16="http://schemas.microsoft.com/office/drawing/2014/chart" uri="{C3380CC4-5D6E-409C-BE32-E72D297353CC}">
              <c16:uniqueId val="{00000020-307F-4170-94BC-E000FCC882E1}"/>
            </c:ext>
          </c:extLst>
        </c:ser>
        <c:dLbls>
          <c:showLegendKey val="0"/>
          <c:showVal val="0"/>
          <c:showCatName val="0"/>
          <c:showSerName val="0"/>
          <c:showPercent val="0"/>
          <c:showBubbleSize val="0"/>
        </c:dLbls>
        <c:gapWidth val="150"/>
        <c:overlap val="100"/>
        <c:axId val="-1316586784"/>
        <c:axId val="-1316548688"/>
      </c:barChart>
      <c:catAx>
        <c:axId val="-1316586784"/>
        <c:scaling>
          <c:orientation val="minMax"/>
        </c:scaling>
        <c:delete val="0"/>
        <c:axPos val="l"/>
        <c:majorGridlines/>
        <c:numFmt formatCode="General" sourceLinked="1"/>
        <c:majorTickMark val="out"/>
        <c:minorTickMark val="none"/>
        <c:tickLblPos val="nextTo"/>
        <c:crossAx val="-1316548688"/>
        <c:crosses val="autoZero"/>
        <c:auto val="0"/>
        <c:lblAlgn val="ctr"/>
        <c:lblOffset val="100"/>
        <c:noMultiLvlLbl val="0"/>
      </c:catAx>
      <c:valAx>
        <c:axId val="-1316548688"/>
        <c:scaling>
          <c:orientation val="minMax"/>
          <c:max val="4.0"/>
          <c:min val="0.0"/>
        </c:scaling>
        <c:delete val="0"/>
        <c:axPos val="b"/>
        <c:title>
          <c:tx>
            <c:rich>
              <a:bodyPr/>
              <a:lstStyle/>
              <a:p>
                <a:pPr>
                  <a:defRPr/>
                </a:pPr>
                <a:r>
                  <a:rPr lang="en-US"/>
                  <a:t>Median central IT domain area FTEs per 1,000 institutional FTEs</a:t>
                </a:r>
              </a:p>
            </c:rich>
          </c:tx>
          <c:layout/>
          <c:overlay val="0"/>
        </c:title>
        <c:numFmt formatCode="General" sourceLinked="1"/>
        <c:majorTickMark val="out"/>
        <c:minorTickMark val="none"/>
        <c:tickLblPos val="nextTo"/>
        <c:crossAx val="-13165867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domain area FTEs per 1,000 institutional FTEs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52AC-43EB-B200-959B450E062E}"/>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52AC-43EB-B200-959B450E062E}"/>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52AC-43EB-B200-959B450E062E}"/>
              </c:ext>
            </c:extLst>
          </c:dPt>
          <c:dPt>
            <c:idx val="3"/>
            <c:invertIfNegative val="0"/>
            <c:bubble3D val="0"/>
            <c:spPr>
              <a:solidFill>
                <a:srgbClr val="4BACC6"/>
              </a:solidFill>
              <a:ln>
                <a:noFill/>
              </a:ln>
              <a:effectLst/>
            </c:spPr>
            <c:extLst xmlns:c16r2="http://schemas.microsoft.com/office/drawing/2015/06/chart">
              <c:ext xmlns:c16="http://schemas.microsoft.com/office/drawing/2014/chart" uri="{C3380CC4-5D6E-409C-BE32-E72D297353CC}">
                <c16:uniqueId val="{00000007-52AC-43EB-B200-959B450E062E}"/>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52AC-43EB-B200-959B450E062E}"/>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52AC-43EB-B200-959B450E062E}"/>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52AC-43EB-B200-959B450E062E}"/>
              </c:ext>
            </c:extLst>
          </c:dPt>
          <c:dPt>
            <c:idx val="7"/>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0F-52AC-43EB-B200-959B450E062E}"/>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52AC-43EB-B200-959B450E062E}"/>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52AC-43EB-B200-959B450E062E}"/>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52AC-43EB-B200-959B450E062E}"/>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52AC-43EB-B200-959B450E062E}"/>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52AC-43EB-B200-959B450E062E}"/>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52AC-43EB-B200-959B450E062E}"/>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52AC-43EB-B200-959B450E062E}"/>
              </c:ext>
            </c:extLst>
          </c:dPt>
          <c:dPt>
            <c:idx val="1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F-52AC-43EB-B200-959B450E062E}"/>
              </c:ext>
            </c:extLst>
          </c:dPt>
          <c:dLbls>
            <c:dLbl>
              <c:idx val="2"/>
              <c:layout>
                <c:manualLayout>
                  <c:x val="0.0026537965649031"/>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2AC-43EB-B200-959B450E062E}"/>
                </c:ext>
                <c:ext xmlns:c15="http://schemas.microsoft.com/office/drawing/2012/chart" uri="{CE6537A1-D6FC-4f65-9D91-7224C49458BB}">
                  <c15:layout/>
                </c:ext>
              </c:extLst>
            </c:dLbl>
            <c:dLbl>
              <c:idx val="3"/>
              <c:layout>
                <c:manualLayout>
                  <c:x val="0.0026537965649031"/>
                  <c:y val="-0.0021643317312608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2AC-43EB-B200-959B450E062E}"/>
                </c:ext>
                <c:ext xmlns:c15="http://schemas.microsoft.com/office/drawing/2012/chart" uri="{CE6537A1-D6FC-4f65-9D91-7224C49458BB}">
                  <c15:layout>
                    <c:manualLayout>
                      <c:w val="0.0309795321637427"/>
                      <c:h val="0.0382034632034632"/>
                    </c:manualLayout>
                  </c15:layout>
                </c:ext>
              </c:extLst>
            </c:dLbl>
            <c:dLbl>
              <c:idx val="4"/>
              <c:layout>
                <c:manualLayout>
                  <c:x val="0.00996373808537085"/>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2AC-43EB-B200-959B450E062E}"/>
                </c:ext>
                <c:ext xmlns:c15="http://schemas.microsoft.com/office/drawing/2012/chart" uri="{CE6537A1-D6FC-4f65-9D91-7224C49458BB}">
                  <c15:layout/>
                </c:ext>
              </c:extLst>
            </c:dLbl>
            <c:dLbl>
              <c:idx val="5"/>
              <c:layout>
                <c:manualLayout>
                  <c:x val="0.0114257263894645"/>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2AC-43EB-B200-959B450E062E}"/>
                </c:ext>
                <c:ext xmlns:c15="http://schemas.microsoft.com/office/drawing/2012/chart" uri="{CE6537A1-D6FC-4f65-9D91-7224C49458BB}">
                  <c15:layout/>
                </c:ext>
              </c:extLst>
            </c:dLbl>
            <c:dLbl>
              <c:idx val="6"/>
              <c:layout>
                <c:manualLayout>
                  <c:x val="0.0026537965649031"/>
                  <c:y val="0.0021645021645020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2AC-43EB-B200-959B450E062E}"/>
                </c:ext>
                <c:ext xmlns:c15="http://schemas.microsoft.com/office/drawing/2012/chart" uri="{CE6537A1-D6FC-4f65-9D91-7224C49458BB}">
                  <c15:layout/>
                </c:ext>
              </c:extLst>
            </c:dLbl>
            <c:dLbl>
              <c:idx val="7"/>
              <c:layout>
                <c:manualLayout>
                  <c:x val="0.0210599990790625"/>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2AC-43EB-B200-959B450E062E}"/>
                </c:ext>
                <c:ext xmlns:c15="http://schemas.microsoft.com/office/drawing/2012/chart" uri="{CE6537A1-D6FC-4f65-9D91-7224C49458BB}">
                  <c15:layout/>
                </c:ext>
              </c:extLst>
            </c:dLbl>
            <c:dLbl>
              <c:idx val="11"/>
              <c:layout>
                <c:manualLayout>
                  <c:x val="0.0275075977344937"/>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52AC-43EB-B200-959B450E062E}"/>
                </c:ext>
                <c:ext xmlns:c15="http://schemas.microsoft.com/office/drawing/2012/chart" uri="{CE6537A1-D6FC-4f65-9D91-7224C49458BB}">
                  <c15:layout/>
                </c:ext>
              </c:extLst>
            </c:dLbl>
            <c:dLbl>
              <c:idx val="13"/>
              <c:layout>
                <c:manualLayout>
                  <c:x val="0.0275075977344937"/>
                  <c:y val="-0.0086580086580086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52AC-43EB-B200-959B450E062E}"/>
                </c:ext>
                <c:ext xmlns:c15="http://schemas.microsoft.com/office/drawing/2012/chart" uri="{CE6537A1-D6FC-4f65-9D91-7224C49458BB}">
                  <c15:layout/>
                </c:ext>
              </c:extLst>
            </c:dLbl>
            <c:dLbl>
              <c:idx val="15"/>
              <c:layout>
                <c:manualLayout>
                  <c:x val="0.0210599990790625"/>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52AC-43EB-B200-959B450E062E}"/>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security</c:v>
                  </c:pt>
                  <c:pt idx="8">
                    <c:v>Communications infrastructure</c:v>
                  </c:pt>
                </c:lvl>
              </c:multiLvlStrCache>
            </c:multiLvlStrRef>
          </c:cat>
          <c:val>
            <c:numRef>
              <c:f>Sheet1!$C$2:$C$17</c:f>
              <c:numCache>
                <c:formatCode>0.0</c:formatCode>
                <c:ptCount val="16"/>
                <c:pt idx="0">
                  <c:v>0.4</c:v>
                </c:pt>
                <c:pt idx="1">
                  <c:v>0.3</c:v>
                </c:pt>
                <c:pt idx="2">
                  <c:v>0.2</c:v>
                </c:pt>
                <c:pt idx="3">
                  <c:v>0.2</c:v>
                </c:pt>
                <c:pt idx="4">
                  <c:v>0.3</c:v>
                </c:pt>
                <c:pt idx="5">
                  <c:v>0.1</c:v>
                </c:pt>
                <c:pt idx="6">
                  <c:v>0.2</c:v>
                </c:pt>
                <c:pt idx="7">
                  <c:v>0.0</c:v>
                </c:pt>
                <c:pt idx="8">
                  <c:v>0.8</c:v>
                </c:pt>
                <c:pt idx="9">
                  <c:v>0.9</c:v>
                </c:pt>
                <c:pt idx="10">
                  <c:v>0.6</c:v>
                </c:pt>
                <c:pt idx="11">
                  <c:v>0.5</c:v>
                </c:pt>
                <c:pt idx="12">
                  <c:v>0.8</c:v>
                </c:pt>
                <c:pt idx="13">
                  <c:v>0.2</c:v>
                </c:pt>
                <c:pt idx="14">
                  <c:v>0.6</c:v>
                </c:pt>
                <c:pt idx="15">
                  <c:v>0.0</c:v>
                </c:pt>
              </c:numCache>
            </c:numRef>
          </c:val>
          <c:extLst xmlns:c16r2="http://schemas.microsoft.com/office/drawing/2015/06/chart">
            <c:ext xmlns:c16="http://schemas.microsoft.com/office/drawing/2014/chart" uri="{C3380CC4-5D6E-409C-BE32-E72D297353CC}">
              <c16:uniqueId val="{00000020-52AC-43EB-B200-959B450E062E}"/>
            </c:ext>
          </c:extLst>
        </c:ser>
        <c:dLbls>
          <c:showLegendKey val="0"/>
          <c:showVal val="0"/>
          <c:showCatName val="0"/>
          <c:showSerName val="0"/>
          <c:showPercent val="0"/>
          <c:showBubbleSize val="0"/>
        </c:dLbls>
        <c:gapWidth val="150"/>
        <c:overlap val="100"/>
        <c:axId val="-1305841168"/>
        <c:axId val="-1305831840"/>
      </c:barChart>
      <c:catAx>
        <c:axId val="-1305841168"/>
        <c:scaling>
          <c:orientation val="minMax"/>
        </c:scaling>
        <c:delete val="0"/>
        <c:axPos val="l"/>
        <c:majorGridlines/>
        <c:numFmt formatCode="General" sourceLinked="1"/>
        <c:majorTickMark val="out"/>
        <c:minorTickMark val="none"/>
        <c:tickLblPos val="nextTo"/>
        <c:crossAx val="-1305831840"/>
        <c:crosses val="autoZero"/>
        <c:auto val="0"/>
        <c:lblAlgn val="ctr"/>
        <c:lblOffset val="100"/>
        <c:noMultiLvlLbl val="0"/>
      </c:catAx>
      <c:valAx>
        <c:axId val="-1305831840"/>
        <c:scaling>
          <c:orientation val="minMax"/>
          <c:max val="4.0"/>
          <c:min val="0.0"/>
        </c:scaling>
        <c:delete val="0"/>
        <c:axPos val="b"/>
        <c:title>
          <c:tx>
            <c:rich>
              <a:bodyPr/>
              <a:lstStyle/>
              <a:p>
                <a:pPr>
                  <a:defRPr/>
                </a:pPr>
                <a:r>
                  <a:rPr lang="en-US"/>
                  <a:t>Median central IT domain area FTEs per 1,000 institutional FTEs</a:t>
                </a:r>
              </a:p>
            </c:rich>
          </c:tx>
          <c:layout/>
          <c:overlay val="0"/>
        </c:title>
        <c:numFmt formatCode="General" sourceLinked="0"/>
        <c:majorTickMark val="out"/>
        <c:minorTickMark val="none"/>
        <c:tickLblPos val="nextTo"/>
        <c:crossAx val="-13058411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7603608372483"/>
          <c:y val="0.0255813953488372"/>
          <c:w val="0.788705970577207"/>
          <c:h val="0.852519135689434"/>
        </c:manualLayout>
      </c:layout>
      <c:barChart>
        <c:barDir val="bar"/>
        <c:grouping val="clustered"/>
        <c:varyColors val="0"/>
        <c:ser>
          <c:idx val="0"/>
          <c:order val="0"/>
          <c:tx>
            <c:strRef>
              <c:f>Sheet1!$B$1</c:f>
              <c:strCache>
                <c:ptCount val="1"/>
                <c:pt idx="0">
                  <c:v>Central IT training spending per central IT staff FTE</c:v>
                </c:pt>
              </c:strCache>
            </c:strRef>
          </c:tx>
          <c:invertIfNegative val="0"/>
          <c:dPt>
            <c:idx val="0"/>
            <c:invertIfNegative val="0"/>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1-8D9F-40A3-BF9B-7F8B402BDE71}"/>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3-8D9F-40A3-BF9B-7F8B402BDE71}"/>
              </c:ext>
            </c:extLst>
          </c:dPt>
          <c:dPt>
            <c:idx val="2"/>
            <c:invertIfNegative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5-8D9F-40A3-BF9B-7F8B402BDE71}"/>
              </c:ext>
            </c:extLst>
          </c:dPt>
          <c:dPt>
            <c:idx val="3"/>
            <c:invertIfNegative val="0"/>
            <c:bubble3D val="0"/>
            <c:spPr>
              <a:solidFill>
                <a:schemeClr val="accent5"/>
              </a:solidFill>
            </c:spPr>
            <c:extLst xmlns:c16r2="http://schemas.microsoft.com/office/drawing/2015/06/chart">
              <c:ext xmlns:c16="http://schemas.microsoft.com/office/drawing/2014/chart" uri="{C3380CC4-5D6E-409C-BE32-E72D297353CC}">
                <c16:uniqueId val="{00000007-8D9F-40A3-BF9B-7F8B402BDE71}"/>
              </c:ext>
            </c:extLst>
          </c:dPt>
          <c:dPt>
            <c:idx val="4"/>
            <c:invertIfNegative val="0"/>
            <c:bubble3D val="0"/>
            <c:spPr>
              <a:solidFill>
                <a:schemeClr val="accent3"/>
              </a:solidFill>
            </c:spPr>
            <c:extLst xmlns:c16r2="http://schemas.microsoft.com/office/drawing/2015/06/chart">
              <c:ext xmlns:c16="http://schemas.microsoft.com/office/drawing/2014/chart" uri="{C3380CC4-5D6E-409C-BE32-E72D297353CC}">
                <c16:uniqueId val="{00000009-8D9F-40A3-BF9B-7F8B402BDE71}"/>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8D9F-40A3-BF9B-7F8B402BDE71}"/>
              </c:ext>
            </c:extLst>
          </c:dPt>
          <c:dPt>
            <c:idx val="7"/>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8D9F-40A3-BF9B-7F8B402BDE71}"/>
              </c:ext>
            </c:extLst>
          </c:dPt>
          <c:dPt>
            <c:idx val="8"/>
            <c:invertIfNegative val="0"/>
            <c:bubble3D val="0"/>
            <c:spPr>
              <a:solidFill>
                <a:schemeClr val="accent1"/>
              </a:solidFill>
            </c:spPr>
            <c:extLst xmlns:c16r2="http://schemas.microsoft.com/office/drawing/2015/06/chart">
              <c:ext xmlns:c16="http://schemas.microsoft.com/office/drawing/2014/chart" uri="{C3380CC4-5D6E-409C-BE32-E72D297353CC}">
                <c16:uniqueId val="{0000000F-8D9F-40A3-BF9B-7F8B402BDE71}"/>
              </c:ext>
            </c:extLst>
          </c:dPt>
          <c:dLbls>
            <c:dLbl>
              <c:idx val="4"/>
              <c:layout>
                <c:manualLayout>
                  <c:x val="-0.00420168067226901"/>
                  <c:y val="-0.002325581395348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D9F-40A3-BF9B-7F8B402BDE71}"/>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"$"#,##0_);[Red]\("$"#,##0\)</c:formatCode>
                <c:ptCount val="9"/>
                <c:pt idx="0">
                  <c:v>1554.0</c:v>
                </c:pt>
                <c:pt idx="1">
                  <c:v>1212.0</c:v>
                </c:pt>
                <c:pt idx="2">
                  <c:v>1196.0</c:v>
                </c:pt>
                <c:pt idx="3">
                  <c:v>1026.0</c:v>
                </c:pt>
                <c:pt idx="4">
                  <c:v>1313.0</c:v>
                </c:pt>
                <c:pt idx="5">
                  <c:v>686.0</c:v>
                </c:pt>
                <c:pt idx="7">
                  <c:v>1119.0</c:v>
                </c:pt>
                <c:pt idx="8" formatCode="_(&quot;$&quot;* #,##0.00_);_(&quot;$&quot;* \(#,##0.00\);_(&quot;$&quot;* &quot;-&quot;??_);_(@_)">
                  <c:v>0.0</c:v>
                </c:pt>
              </c:numCache>
            </c:numRef>
          </c:val>
          <c:extLst xmlns:c16r2="http://schemas.microsoft.com/office/drawing/2015/06/chart">
            <c:ext xmlns:c16="http://schemas.microsoft.com/office/drawing/2014/chart" uri="{C3380CC4-5D6E-409C-BE32-E72D297353CC}">
              <c16:uniqueId val="{00000010-8D9F-40A3-BF9B-7F8B402BDE71}"/>
            </c:ext>
          </c:extLst>
        </c:ser>
        <c:dLbls>
          <c:showLegendKey val="0"/>
          <c:showVal val="0"/>
          <c:showCatName val="0"/>
          <c:showSerName val="0"/>
          <c:showPercent val="0"/>
          <c:showBubbleSize val="0"/>
        </c:dLbls>
        <c:gapWidth val="150"/>
        <c:axId val="-1305471648"/>
        <c:axId val="-1305467552"/>
      </c:barChart>
      <c:catAx>
        <c:axId val="-1305471648"/>
        <c:scaling>
          <c:orientation val="minMax"/>
        </c:scaling>
        <c:delete val="0"/>
        <c:axPos val="l"/>
        <c:numFmt formatCode="General" sourceLinked="0"/>
        <c:majorTickMark val="out"/>
        <c:minorTickMark val="none"/>
        <c:tickLblPos val="nextTo"/>
        <c:crossAx val="-1305467552"/>
        <c:crosses val="autoZero"/>
        <c:auto val="1"/>
        <c:lblAlgn val="ctr"/>
        <c:lblOffset val="100"/>
        <c:noMultiLvlLbl val="0"/>
      </c:catAx>
      <c:valAx>
        <c:axId val="-1305467552"/>
        <c:scaling>
          <c:orientation val="minMax"/>
          <c:max val="1600.0"/>
        </c:scaling>
        <c:delete val="0"/>
        <c:axPos val="b"/>
        <c:majorGridlines/>
        <c:title>
          <c:tx>
            <c:rich>
              <a:bodyPr rot="0" vert="horz"/>
              <a:lstStyle/>
              <a:p>
                <a:pPr>
                  <a:defRPr/>
                </a:pPr>
                <a:r>
                  <a:rPr lang="en-US"/>
                  <a:t>Median central IT training spending per central IT staff FTE</a:t>
                </a:r>
              </a:p>
            </c:rich>
          </c:tx>
          <c:layout/>
          <c:overlay val="0"/>
        </c:title>
        <c:numFmt formatCode="&quot;$&quot;#,##0_);[Red]\(&quot;$&quot;#,##0\)" sourceLinked="1"/>
        <c:majorTickMark val="out"/>
        <c:minorTickMark val="none"/>
        <c:tickLblPos val="nextTo"/>
        <c:crossAx val="-13054716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220034995626"/>
          <c:y val="0.0281393592924172"/>
          <c:w val="0.651654090113736"/>
          <c:h val="0.85218764606479"/>
        </c:manualLayout>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Sheet1!$A$2:$A$5</c:f>
              <c:strCache>
                <c:ptCount val="4"/>
                <c:pt idx="0">
                  <c:v>FY2012/13</c:v>
                </c:pt>
                <c:pt idx="1">
                  <c:v>FY2013/14</c:v>
                </c:pt>
                <c:pt idx="2">
                  <c:v>FY2014/15</c:v>
                </c:pt>
                <c:pt idx="3">
                  <c:v>FY2015/16</c:v>
                </c:pt>
              </c:strCache>
            </c:strRef>
          </c:cat>
          <c:val>
            <c:numRef>
              <c:f>Sheet1!$B$2:$B$5</c:f>
              <c:numCache>
                <c:formatCode>General</c:formatCode>
                <c:ptCount val="4"/>
              </c:numCache>
            </c:numRef>
          </c:val>
          <c:smooth val="0"/>
          <c:extLst xmlns:c16r2="http://schemas.microsoft.com/office/drawing/2015/06/chart">
            <c:ext xmlns:c16="http://schemas.microsoft.com/office/drawing/2014/chart" uri="{C3380CC4-5D6E-409C-BE32-E72D297353CC}">
              <c16:uniqueId val="{00000000-F991-43EF-A5EA-74321815F7A4}"/>
            </c:ext>
          </c:extLst>
        </c:ser>
        <c:ser>
          <c:idx val="7"/>
          <c:order val="1"/>
          <c:tx>
            <c:strRef>
              <c:f>Sheet1!$I$1</c:f>
              <c:strCache>
                <c:ptCount val="1"/>
                <c:pt idx="0">
                  <c:v>All nonspecialized U.S.</c:v>
                </c:pt>
              </c:strCache>
            </c:strRef>
          </c:tx>
          <c:spPr>
            <a:ln>
              <a:solidFill>
                <a:schemeClr val="bg1">
                  <a:lumMod val="75000"/>
                </a:schemeClr>
              </a:solidFill>
            </a:ln>
          </c:spPr>
          <c:marker>
            <c:symbol val="none"/>
          </c:marker>
          <c:dPt>
            <c:idx val="0"/>
            <c:bubble3D val="0"/>
            <c:spPr>
              <a:ln>
                <a:solidFill>
                  <a:schemeClr val="bg1">
                    <a:lumMod val="75000"/>
                  </a:schemeClr>
                </a:solidFill>
                <a:prstDash val="sysDash"/>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Sheet1!$I$2:$I$5</c:f>
              <c:numCache>
                <c:formatCode>"$"#,##0_);[Red]\("$"#,##0\)</c:formatCode>
                <c:ptCount val="4"/>
                <c:pt idx="0">
                  <c:v>1054.0</c:v>
                </c:pt>
                <c:pt idx="1">
                  <c:v>1076.0</c:v>
                </c:pt>
                <c:pt idx="2">
                  <c:v>1105.0</c:v>
                </c:pt>
                <c:pt idx="3">
                  <c:v>1119.0</c:v>
                </c:pt>
              </c:numCache>
            </c:numRef>
          </c:val>
          <c:smooth val="0"/>
          <c:extLst xmlns:c16r2="http://schemas.microsoft.com/office/drawing/2015/06/chart">
            <c:ext xmlns:c16="http://schemas.microsoft.com/office/drawing/2014/chart" uri="{C3380CC4-5D6E-409C-BE32-E72D297353CC}">
              <c16:uniqueId val="{00000003-F991-43EF-A5EA-74321815F7A4}"/>
            </c:ext>
          </c:extLst>
        </c:ser>
        <c:ser>
          <c:idx val="1"/>
          <c:order val="2"/>
          <c:tx>
            <c:strRef>
              <c:f>Sheet1!$C$1</c:f>
              <c:strCache>
                <c:ptCount val="1"/>
                <c:pt idx="0">
                  <c:v>AA</c:v>
                </c:pt>
              </c:strCache>
            </c:strRef>
          </c:tx>
          <c:spPr>
            <a:ln>
              <a:solidFill>
                <a:schemeClr val="accent2"/>
              </a:solidFill>
            </a:ln>
          </c:spPr>
          <c:marker>
            <c:symbol val="none"/>
          </c:marker>
          <c:dPt>
            <c:idx val="0"/>
            <c:bubble3D val="0"/>
            <c:spPr>
              <a:ln>
                <a:solidFill>
                  <a:schemeClr val="accent2"/>
                </a:solidFill>
                <a:prstDash val="sysDash"/>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Sheet1!$C$2:$C$5</c:f>
              <c:numCache>
                <c:formatCode>"$"#,##0_);[Red]\("$"#,##0\)</c:formatCode>
                <c:ptCount val="4"/>
                <c:pt idx="0">
                  <c:v>769.0</c:v>
                </c:pt>
                <c:pt idx="1">
                  <c:v>620.0</c:v>
                </c:pt>
                <c:pt idx="2">
                  <c:v>649.0</c:v>
                </c:pt>
                <c:pt idx="3">
                  <c:v>686.0</c:v>
                </c:pt>
              </c:numCache>
            </c:numRef>
          </c:val>
          <c:smooth val="0"/>
          <c:extLst xmlns:c16r2="http://schemas.microsoft.com/office/drawing/2015/06/chart">
            <c:ext xmlns:c16="http://schemas.microsoft.com/office/drawing/2014/chart" uri="{C3380CC4-5D6E-409C-BE32-E72D297353CC}">
              <c16:uniqueId val="{00000006-F991-43EF-A5EA-74321815F7A4}"/>
            </c:ext>
          </c:extLst>
        </c:ser>
        <c:ser>
          <c:idx val="2"/>
          <c:order val="3"/>
          <c:tx>
            <c:strRef>
              <c:f>Sheet1!$D$1</c:f>
              <c:strCache>
                <c:ptCount val="1"/>
                <c:pt idx="0">
                  <c:v>BA</c:v>
                </c:pt>
              </c:strCache>
            </c:strRef>
          </c:tx>
          <c:spPr>
            <a:ln>
              <a:solidFill>
                <a:schemeClr val="accent3"/>
              </a:solidFill>
            </a:ln>
          </c:spPr>
          <c:marker>
            <c:symbol val="none"/>
          </c:marker>
          <c:dPt>
            <c:idx val="0"/>
            <c:bubble3D val="0"/>
            <c:spPr>
              <a:ln>
                <a:solidFill>
                  <a:schemeClr val="accent3"/>
                </a:solidFill>
                <a:prstDash val="sysDash"/>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Sheet1!$D$2:$D$5</c:f>
              <c:numCache>
                <c:formatCode>"$"#,##0_);[Red]\("$"#,##0\)</c:formatCode>
                <c:ptCount val="4"/>
                <c:pt idx="0">
                  <c:v>1146.0</c:v>
                </c:pt>
                <c:pt idx="1">
                  <c:v>1190.0</c:v>
                </c:pt>
                <c:pt idx="2">
                  <c:v>1214.0</c:v>
                </c:pt>
                <c:pt idx="3">
                  <c:v>1313.0</c:v>
                </c:pt>
              </c:numCache>
            </c:numRef>
          </c:val>
          <c:smooth val="0"/>
          <c:extLst xmlns:c16r2="http://schemas.microsoft.com/office/drawing/2015/06/chart">
            <c:ext xmlns:c16="http://schemas.microsoft.com/office/drawing/2014/chart" uri="{C3380CC4-5D6E-409C-BE32-E72D297353CC}">
              <c16:uniqueId val="{00000009-F991-43EF-A5EA-74321815F7A4}"/>
            </c:ext>
          </c:extLst>
        </c:ser>
        <c:ser>
          <c:idx val="3"/>
          <c:order val="4"/>
          <c:tx>
            <c:strRef>
              <c:f>Sheet1!$E$1</c:f>
              <c:strCache>
                <c:ptCount val="1"/>
                <c:pt idx="0">
                  <c:v>MA public</c:v>
                </c:pt>
              </c:strCache>
            </c:strRef>
          </c:tx>
          <c:spPr>
            <a:ln>
              <a:solidFill>
                <a:schemeClr val="accent5"/>
              </a:solidFill>
            </a:ln>
          </c:spPr>
          <c:marker>
            <c:symbol val="none"/>
          </c:marker>
          <c:dPt>
            <c:idx val="0"/>
            <c:bubble3D val="0"/>
            <c:spPr>
              <a:ln>
                <a:solidFill>
                  <a:schemeClr val="accent5"/>
                </a:solidFill>
                <a:prstDash val="sysDash"/>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Sheet1!$E$2:$E$5</c:f>
              <c:numCache>
                <c:formatCode>"$"#,##0_);[Red]\("$"#,##0\)</c:formatCode>
                <c:ptCount val="4"/>
                <c:pt idx="0">
                  <c:v>972.0</c:v>
                </c:pt>
                <c:pt idx="1">
                  <c:v>1168.0</c:v>
                </c:pt>
                <c:pt idx="2">
                  <c:v>990.0</c:v>
                </c:pt>
                <c:pt idx="3">
                  <c:v>1026.0</c:v>
                </c:pt>
              </c:numCache>
            </c:numRef>
          </c:val>
          <c:smooth val="0"/>
          <c:extLst xmlns:c16r2="http://schemas.microsoft.com/office/drawing/2015/06/chart">
            <c:ext xmlns:c16="http://schemas.microsoft.com/office/drawing/2014/chart" uri="{C3380CC4-5D6E-409C-BE32-E72D297353CC}">
              <c16:uniqueId val="{0000000C-F991-43EF-A5EA-74321815F7A4}"/>
            </c:ext>
          </c:extLst>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0"/>
            <c:bubble3D val="0"/>
            <c:spPr>
              <a:ln>
                <a:solidFill>
                  <a:schemeClr val="accent5">
                    <a:lumMod val="40000"/>
                    <a:lumOff val="60000"/>
                  </a:schemeClr>
                </a:solidFill>
                <a:prstDash val="sysDash"/>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Sheet1!$F$2:$F$5</c:f>
              <c:numCache>
                <c:formatCode>"$"#,##0_);[Red]\("$"#,##0\)</c:formatCode>
                <c:ptCount val="4"/>
                <c:pt idx="0">
                  <c:v>1042.0</c:v>
                </c:pt>
                <c:pt idx="1">
                  <c:v>1091.0</c:v>
                </c:pt>
                <c:pt idx="2">
                  <c:v>1150.0</c:v>
                </c:pt>
                <c:pt idx="3">
                  <c:v>1196.0</c:v>
                </c:pt>
              </c:numCache>
            </c:numRef>
          </c:val>
          <c:smooth val="0"/>
          <c:extLst xmlns:c16r2="http://schemas.microsoft.com/office/drawing/2015/06/chart">
            <c:ext xmlns:c16="http://schemas.microsoft.com/office/drawing/2014/chart" uri="{C3380CC4-5D6E-409C-BE32-E72D297353CC}">
              <c16:uniqueId val="{0000000F-F991-43EF-A5EA-74321815F7A4}"/>
            </c:ext>
          </c:extLst>
        </c:ser>
        <c:ser>
          <c:idx val="5"/>
          <c:order val="6"/>
          <c:tx>
            <c:strRef>
              <c:f>Sheet1!$G$1</c:f>
              <c:strCache>
                <c:ptCount val="1"/>
                <c:pt idx="0">
                  <c:v>DR public</c:v>
                </c:pt>
              </c:strCache>
            </c:strRef>
          </c:tx>
          <c:spPr>
            <a:ln>
              <a:solidFill>
                <a:schemeClr val="accent6"/>
              </a:solidFill>
            </a:ln>
          </c:spPr>
          <c:marker>
            <c:symbol val="none"/>
          </c:marker>
          <c:dPt>
            <c:idx val="0"/>
            <c:bubble3D val="0"/>
            <c:spPr>
              <a:ln>
                <a:solidFill>
                  <a:schemeClr val="accent6"/>
                </a:solidFill>
                <a:prstDash val="sysDash"/>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Sheet1!$G$2:$G$5</c:f>
              <c:numCache>
                <c:formatCode>"$"#,##0_);[Red]\("$"#,##0\)</c:formatCode>
                <c:ptCount val="4"/>
                <c:pt idx="0">
                  <c:v>1186.0</c:v>
                </c:pt>
                <c:pt idx="1">
                  <c:v>1095.0</c:v>
                </c:pt>
                <c:pt idx="2">
                  <c:v>1295.0</c:v>
                </c:pt>
                <c:pt idx="3">
                  <c:v>1212.0</c:v>
                </c:pt>
              </c:numCache>
            </c:numRef>
          </c:val>
          <c:smooth val="0"/>
          <c:extLst xmlns:c16r2="http://schemas.microsoft.com/office/drawing/2015/06/chart">
            <c:ext xmlns:c16="http://schemas.microsoft.com/office/drawing/2014/chart" uri="{C3380CC4-5D6E-409C-BE32-E72D297353CC}">
              <c16:uniqueId val="{00000012-F991-43EF-A5EA-74321815F7A4}"/>
            </c:ext>
          </c:extLst>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0"/>
            <c:bubble3D val="0"/>
            <c:spPr>
              <a:ln>
                <a:solidFill>
                  <a:schemeClr val="accent6">
                    <a:lumMod val="40000"/>
                    <a:lumOff val="60000"/>
                  </a:schemeClr>
                </a:solidFill>
                <a:prstDash val="sysDash"/>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Sheet1!$H$2:$H$5</c:f>
              <c:numCache>
                <c:formatCode>"$"#,##0_);[Red]\("$"#,##0\)</c:formatCode>
                <c:ptCount val="4"/>
                <c:pt idx="0">
                  <c:v>1351.0</c:v>
                </c:pt>
                <c:pt idx="1">
                  <c:v>1371.0</c:v>
                </c:pt>
                <c:pt idx="2">
                  <c:v>1382.0</c:v>
                </c:pt>
                <c:pt idx="3">
                  <c:v>1554.0</c:v>
                </c:pt>
              </c:numCache>
            </c:numRef>
          </c:val>
          <c:smooth val="0"/>
          <c:extLst xmlns:c16r2="http://schemas.microsoft.com/office/drawing/2015/06/chart">
            <c:ext xmlns:c16="http://schemas.microsoft.com/office/drawing/2014/chart" uri="{C3380CC4-5D6E-409C-BE32-E72D297353CC}">
              <c16:uniqueId val="{00000015-F991-43EF-A5EA-74321815F7A4}"/>
            </c:ext>
          </c:extLst>
        </c:ser>
        <c:dLbls>
          <c:showLegendKey val="0"/>
          <c:showVal val="0"/>
          <c:showCatName val="0"/>
          <c:showSerName val="0"/>
          <c:showPercent val="0"/>
          <c:showBubbleSize val="0"/>
        </c:dLbls>
        <c:smooth val="0"/>
        <c:axId val="-1310186608"/>
        <c:axId val="-1310179056"/>
      </c:lineChart>
      <c:catAx>
        <c:axId val="-1310186608"/>
        <c:scaling>
          <c:orientation val="minMax"/>
        </c:scaling>
        <c:delete val="0"/>
        <c:axPos val="b"/>
        <c:title>
          <c:tx>
            <c:rich>
              <a:bodyPr/>
              <a:lstStyle/>
              <a:p>
                <a:pPr>
                  <a:defRPr/>
                </a:pPr>
                <a:r>
                  <a:rPr lang="en-US" dirty="0"/>
                  <a:t>Fiscal </a:t>
                </a:r>
                <a:r>
                  <a:rPr lang="en-US" dirty="0" smtClean="0"/>
                  <a:t>year</a:t>
                </a:r>
                <a:endParaRPr lang="en-US" dirty="0"/>
              </a:p>
            </c:rich>
          </c:tx>
          <c:layout>
            <c:manualLayout>
              <c:xMode val="edge"/>
              <c:yMode val="edge"/>
              <c:x val="0.399508858267717"/>
              <c:y val="0.932305936073059"/>
            </c:manualLayout>
          </c:layout>
          <c:overlay val="0"/>
        </c:title>
        <c:numFmt formatCode="General" sourceLinked="1"/>
        <c:majorTickMark val="out"/>
        <c:minorTickMark val="none"/>
        <c:tickLblPos val="nextTo"/>
        <c:crossAx val="-1310179056"/>
        <c:crosses val="autoZero"/>
        <c:auto val="1"/>
        <c:lblAlgn val="ctr"/>
        <c:lblOffset val="100"/>
        <c:noMultiLvlLbl val="0"/>
      </c:catAx>
      <c:valAx>
        <c:axId val="-1310179056"/>
        <c:scaling>
          <c:orientation val="minMax"/>
        </c:scaling>
        <c:delete val="0"/>
        <c:axPos val="l"/>
        <c:majorGridlines/>
        <c:title>
          <c:tx>
            <c:rich>
              <a:bodyPr rot="-5400000" vert="horz"/>
              <a:lstStyle/>
              <a:p>
                <a:pPr>
                  <a:defRPr/>
                </a:pPr>
                <a:r>
                  <a:rPr lang="en-US"/>
                  <a:t>Median central IT training spending per central IT staff FTE</a:t>
                </a:r>
              </a:p>
            </c:rich>
          </c:tx>
          <c:layout>
            <c:manualLayout>
              <c:xMode val="edge"/>
              <c:yMode val="edge"/>
              <c:x val="0.0194444444444444"/>
              <c:y val="0.118850717290476"/>
            </c:manualLayout>
          </c:layout>
          <c:overlay val="0"/>
        </c:title>
        <c:numFmt formatCode="&quot;$&quot;#,##0" sourceLinked="0"/>
        <c:majorTickMark val="out"/>
        <c:minorTickMark val="none"/>
        <c:tickLblPos val="nextTo"/>
        <c:crossAx val="-131018660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marker>
            <c:symbol val="none"/>
          </c:marker>
          <c:cat>
            <c:strRef>
              <c:f>Sheet1!$A$2:$A$5</c:f>
              <c:strCache>
                <c:ptCount val="4"/>
                <c:pt idx="0">
                  <c:v>FY2012/13</c:v>
                </c:pt>
                <c:pt idx="1">
                  <c:v>FY2013/14</c:v>
                </c:pt>
                <c:pt idx="2">
                  <c:v>FY2014/15</c:v>
                </c:pt>
                <c:pt idx="3">
                  <c:v>FY2015/16</c:v>
                </c:pt>
              </c:strCache>
            </c:strRef>
          </c:cat>
          <c:val>
            <c:numRef>
              <c:f>Sheet1!$B$2:$B$5</c:f>
              <c:numCache>
                <c:formatCode>General</c:formatCode>
                <c:ptCount val="4"/>
              </c:numCache>
            </c:numRef>
          </c:val>
          <c:smooth val="0"/>
          <c:extLst xmlns:c16r2="http://schemas.microsoft.com/office/drawing/2015/06/chart">
            <c:ext xmlns:c16="http://schemas.microsoft.com/office/drawing/2014/chart" uri="{C3380CC4-5D6E-409C-BE32-E72D297353CC}">
              <c16:uniqueId val="{00000000-5E78-4F96-B7AF-D30C99D1B20A}"/>
            </c:ext>
          </c:extLst>
        </c:ser>
        <c:ser>
          <c:idx val="7"/>
          <c:order val="1"/>
          <c:tx>
            <c:strRef>
              <c:f>Sheet1!$I$1</c:f>
              <c:strCache>
                <c:ptCount val="1"/>
                <c:pt idx="0">
                  <c:v>All nonspecialized U.S.</c:v>
                </c:pt>
              </c:strCache>
            </c:strRef>
          </c:tx>
          <c:spPr>
            <a:ln>
              <a:solidFill>
                <a:schemeClr val="bg1">
                  <a:lumMod val="75000"/>
                </a:schemeClr>
              </a:solidFill>
            </a:ln>
          </c:spPr>
          <c:marker>
            <c:symbol val="none"/>
          </c:marker>
          <c:dPt>
            <c:idx val="1"/>
            <c:bubble3D val="0"/>
            <c:spPr>
              <a:ln>
                <a:solidFill>
                  <a:schemeClr val="bg1">
                    <a:lumMod val="75000"/>
                  </a:schemeClr>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Sheet1!$I$2:$I$5</c:f>
              <c:numCache>
                <c:formatCode>"$"#,##0_);[Red]\("$"#,##0\)</c:formatCode>
                <c:ptCount val="4"/>
                <c:pt idx="0">
                  <c:v>875.0</c:v>
                </c:pt>
                <c:pt idx="1">
                  <c:v>906.0</c:v>
                </c:pt>
                <c:pt idx="2">
                  <c:v>917.0</c:v>
                </c:pt>
                <c:pt idx="3">
                  <c:v>993.0</c:v>
                </c:pt>
              </c:numCache>
            </c:numRef>
          </c:val>
          <c:smooth val="0"/>
          <c:extLst xmlns:c16r2="http://schemas.microsoft.com/office/drawing/2015/06/chart">
            <c:ext xmlns:c16="http://schemas.microsoft.com/office/drawing/2014/chart" uri="{C3380CC4-5D6E-409C-BE32-E72D297353CC}">
              <c16:uniqueId val="{00000003-5E78-4F96-B7AF-D30C99D1B20A}"/>
            </c:ext>
          </c:extLst>
        </c:ser>
        <c:ser>
          <c:idx val="1"/>
          <c:order val="2"/>
          <c:tx>
            <c:strRef>
              <c:f>Sheet1!$C$1</c:f>
              <c:strCache>
                <c:ptCount val="1"/>
                <c:pt idx="0">
                  <c:v>AA</c:v>
                </c:pt>
              </c:strCache>
            </c:strRef>
          </c:tx>
          <c:spPr>
            <a:ln>
              <a:solidFill>
                <a:schemeClr val="accent2"/>
              </a:solidFill>
            </a:ln>
          </c:spPr>
          <c:marker>
            <c:symbol val="none"/>
          </c:marker>
          <c:dPt>
            <c:idx val="1"/>
            <c:bubble3D val="0"/>
            <c:spPr>
              <a:ln>
                <a:solidFill>
                  <a:schemeClr val="accent2"/>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Sheet1!$C$2:$C$5</c:f>
              <c:numCache>
                <c:formatCode>"$"#,##0_);[Red]\("$"#,##0\)</c:formatCode>
                <c:ptCount val="4"/>
                <c:pt idx="0">
                  <c:v>544.0</c:v>
                </c:pt>
                <c:pt idx="1">
                  <c:v>599.0</c:v>
                </c:pt>
                <c:pt idx="2">
                  <c:v>637.0</c:v>
                </c:pt>
                <c:pt idx="3">
                  <c:v>697.0</c:v>
                </c:pt>
              </c:numCache>
            </c:numRef>
          </c:val>
          <c:smooth val="0"/>
          <c:extLst xmlns:c16r2="http://schemas.microsoft.com/office/drawing/2015/06/chart">
            <c:ext xmlns:c16="http://schemas.microsoft.com/office/drawing/2014/chart" uri="{C3380CC4-5D6E-409C-BE32-E72D297353CC}">
              <c16:uniqueId val="{00000006-5E78-4F96-B7AF-D30C99D1B20A}"/>
            </c:ext>
          </c:extLst>
        </c:ser>
        <c:ser>
          <c:idx val="2"/>
          <c:order val="3"/>
          <c:tx>
            <c:strRef>
              <c:f>Sheet1!$D$1</c:f>
              <c:strCache>
                <c:ptCount val="1"/>
                <c:pt idx="0">
                  <c:v>BA</c:v>
                </c:pt>
              </c:strCache>
            </c:strRef>
          </c:tx>
          <c:spPr>
            <a:ln>
              <a:solidFill>
                <a:schemeClr val="accent3"/>
              </a:solidFill>
            </a:ln>
          </c:spPr>
          <c:marker>
            <c:symbol val="none"/>
          </c:marker>
          <c:dPt>
            <c:idx val="1"/>
            <c:bubble3D val="0"/>
            <c:spPr>
              <a:ln>
                <a:solidFill>
                  <a:schemeClr val="accent3"/>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Sheet1!$D$2:$D$5</c:f>
              <c:numCache>
                <c:formatCode>"$"#,##0_);[Red]\("$"#,##0\)</c:formatCode>
                <c:ptCount val="4"/>
                <c:pt idx="0">
                  <c:v>1166.0</c:v>
                </c:pt>
                <c:pt idx="1">
                  <c:v>1129.0</c:v>
                </c:pt>
                <c:pt idx="2">
                  <c:v>1281.0</c:v>
                </c:pt>
                <c:pt idx="3">
                  <c:v>1455.0</c:v>
                </c:pt>
              </c:numCache>
            </c:numRef>
          </c:val>
          <c:smooth val="0"/>
          <c:extLst xmlns:c16r2="http://schemas.microsoft.com/office/drawing/2015/06/chart">
            <c:ext xmlns:c16="http://schemas.microsoft.com/office/drawing/2014/chart" uri="{C3380CC4-5D6E-409C-BE32-E72D297353CC}">
              <c16:uniqueId val="{00000009-5E78-4F96-B7AF-D30C99D1B20A}"/>
            </c:ext>
          </c:extLst>
        </c:ser>
        <c:ser>
          <c:idx val="3"/>
          <c:order val="4"/>
          <c:tx>
            <c:strRef>
              <c:f>Sheet1!$E$1</c:f>
              <c:strCache>
                <c:ptCount val="1"/>
                <c:pt idx="0">
                  <c:v>MA public</c:v>
                </c:pt>
              </c:strCache>
            </c:strRef>
          </c:tx>
          <c:spPr>
            <a:ln>
              <a:solidFill>
                <a:schemeClr val="accent5"/>
              </a:solidFill>
            </a:ln>
          </c:spPr>
          <c:marker>
            <c:symbol val="none"/>
          </c:marker>
          <c:dPt>
            <c:idx val="1"/>
            <c:bubble3D val="0"/>
            <c:spPr>
              <a:ln>
                <a:solidFill>
                  <a:schemeClr val="accent5"/>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Sheet1!$E$2:$E$5</c:f>
              <c:numCache>
                <c:formatCode>"$"#,##0_);[Red]\("$"#,##0\)</c:formatCode>
                <c:ptCount val="4"/>
                <c:pt idx="0">
                  <c:v>715.0</c:v>
                </c:pt>
                <c:pt idx="1">
                  <c:v>768.0</c:v>
                </c:pt>
                <c:pt idx="2">
                  <c:v>684.0</c:v>
                </c:pt>
                <c:pt idx="3">
                  <c:v>822.0</c:v>
                </c:pt>
              </c:numCache>
            </c:numRef>
          </c:val>
          <c:smooth val="0"/>
          <c:extLst xmlns:c16r2="http://schemas.microsoft.com/office/drawing/2015/06/chart">
            <c:ext xmlns:c16="http://schemas.microsoft.com/office/drawing/2014/chart" uri="{C3380CC4-5D6E-409C-BE32-E72D297353CC}">
              <c16:uniqueId val="{0000000C-5E78-4F96-B7AF-D30C99D1B20A}"/>
            </c:ext>
          </c:extLst>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1"/>
            <c:bubble3D val="0"/>
            <c:spPr>
              <a:ln>
                <a:solidFill>
                  <a:schemeClr val="accent5">
                    <a:lumMod val="40000"/>
                    <a:lumOff val="60000"/>
                  </a:schemeClr>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Sheet1!$F$2:$F$5</c:f>
              <c:numCache>
                <c:formatCode>"$"#,##0_);[Red]\("$"#,##0\)</c:formatCode>
                <c:ptCount val="4"/>
                <c:pt idx="0">
                  <c:v>968.0</c:v>
                </c:pt>
                <c:pt idx="1">
                  <c:v>979.0</c:v>
                </c:pt>
                <c:pt idx="2">
                  <c:v>987.0</c:v>
                </c:pt>
                <c:pt idx="3">
                  <c:v>1037.0</c:v>
                </c:pt>
              </c:numCache>
            </c:numRef>
          </c:val>
          <c:smooth val="0"/>
          <c:extLst xmlns:c16r2="http://schemas.microsoft.com/office/drawing/2015/06/chart">
            <c:ext xmlns:c16="http://schemas.microsoft.com/office/drawing/2014/chart" uri="{C3380CC4-5D6E-409C-BE32-E72D297353CC}">
              <c16:uniqueId val="{0000000F-5E78-4F96-B7AF-D30C99D1B20A}"/>
            </c:ext>
          </c:extLst>
        </c:ser>
        <c:ser>
          <c:idx val="5"/>
          <c:order val="6"/>
          <c:tx>
            <c:strRef>
              <c:f>Sheet1!$G$1</c:f>
              <c:strCache>
                <c:ptCount val="1"/>
                <c:pt idx="0">
                  <c:v>DR public</c:v>
                </c:pt>
              </c:strCache>
            </c:strRef>
          </c:tx>
          <c:spPr>
            <a:ln>
              <a:solidFill>
                <a:schemeClr val="accent6"/>
              </a:solidFill>
            </a:ln>
          </c:spPr>
          <c:marker>
            <c:symbol val="none"/>
          </c:marker>
          <c:dPt>
            <c:idx val="1"/>
            <c:bubble3D val="0"/>
            <c:spPr>
              <a:ln>
                <a:solidFill>
                  <a:schemeClr val="accent6"/>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Sheet1!$G$2:$G$5</c:f>
              <c:numCache>
                <c:formatCode>"$"#,##0_);[Red]\("$"#,##0\)</c:formatCode>
                <c:ptCount val="4"/>
                <c:pt idx="0">
                  <c:v>872.0</c:v>
                </c:pt>
                <c:pt idx="1">
                  <c:v>941.0</c:v>
                </c:pt>
                <c:pt idx="2">
                  <c:v>968.0</c:v>
                </c:pt>
                <c:pt idx="3">
                  <c:v>955.0</c:v>
                </c:pt>
              </c:numCache>
            </c:numRef>
          </c:val>
          <c:smooth val="0"/>
          <c:extLst xmlns:c16r2="http://schemas.microsoft.com/office/drawing/2015/06/chart">
            <c:ext xmlns:c16="http://schemas.microsoft.com/office/drawing/2014/chart" uri="{C3380CC4-5D6E-409C-BE32-E72D297353CC}">
              <c16:uniqueId val="{00000012-5E78-4F96-B7AF-D30C99D1B20A}"/>
            </c:ext>
          </c:extLst>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1"/>
            <c:bubble3D val="0"/>
            <c:spPr>
              <a:ln>
                <a:solidFill>
                  <a:schemeClr val="accent6">
                    <a:lumMod val="40000"/>
                    <a:lumOff val="60000"/>
                  </a:schemeClr>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Sheet1!$H$2:$H$5</c:f>
              <c:numCache>
                <c:formatCode>"$"#,##0_);[Red]\("$"#,##0\)</c:formatCode>
                <c:ptCount val="4"/>
                <c:pt idx="0">
                  <c:v>1472.0</c:v>
                </c:pt>
                <c:pt idx="1">
                  <c:v>1629.0</c:v>
                </c:pt>
                <c:pt idx="2">
                  <c:v>1620.0</c:v>
                </c:pt>
                <c:pt idx="3">
                  <c:v>1527.0</c:v>
                </c:pt>
              </c:numCache>
            </c:numRef>
          </c:val>
          <c:smooth val="0"/>
          <c:extLst xmlns:c16r2="http://schemas.microsoft.com/office/drawing/2015/06/chart">
            <c:ext xmlns:c16="http://schemas.microsoft.com/office/drawing/2014/chart" uri="{C3380CC4-5D6E-409C-BE32-E72D297353CC}">
              <c16:uniqueId val="{00000015-5E78-4F96-B7AF-D30C99D1B20A}"/>
            </c:ext>
          </c:extLst>
        </c:ser>
        <c:dLbls>
          <c:showLegendKey val="0"/>
          <c:showVal val="0"/>
          <c:showCatName val="0"/>
          <c:showSerName val="0"/>
          <c:showPercent val="0"/>
          <c:showBubbleSize val="0"/>
        </c:dLbls>
        <c:smooth val="0"/>
        <c:axId val="-1321560400"/>
        <c:axId val="-1321549120"/>
      </c:lineChart>
      <c:catAx>
        <c:axId val="-1321560400"/>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321549120"/>
        <c:crosses val="autoZero"/>
        <c:auto val="1"/>
        <c:lblAlgn val="ctr"/>
        <c:lblOffset val="100"/>
        <c:noMultiLvlLbl val="0"/>
      </c:catAx>
      <c:valAx>
        <c:axId val="-1321549120"/>
        <c:scaling>
          <c:orientation val="minMax"/>
        </c:scaling>
        <c:delete val="0"/>
        <c:axPos val="l"/>
        <c:majorGridlines/>
        <c:title>
          <c:tx>
            <c:rich>
              <a:bodyPr rot="-5400000" vert="horz"/>
              <a:lstStyle/>
              <a:p>
                <a:pPr>
                  <a:defRPr/>
                </a:pPr>
                <a:r>
                  <a:rPr lang="en-US"/>
                  <a:t>Median total central IT spending per institutional FTE (students, faculty, and staff) </a:t>
                </a:r>
              </a:p>
            </c:rich>
          </c:tx>
          <c:layout/>
          <c:overlay val="0"/>
        </c:title>
        <c:numFmt formatCode="#,##0" sourceLinked="0"/>
        <c:majorTickMark val="out"/>
        <c:minorTickMark val="none"/>
        <c:tickLblPos val="nextTo"/>
        <c:crossAx val="-1321560400"/>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EF80-4054-8E1D-060482DD4C43}"/>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EF80-4054-8E1D-060482DD4C43}"/>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EF80-4054-8E1D-060482DD4C43}"/>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EF80-4054-8E1D-060482DD4C43}"/>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EF80-4054-8E1D-060482DD4C43}"/>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EF80-4054-8E1D-060482DD4C43}"/>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EF80-4054-8E1D-060482DD4C43}"/>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EF80-4054-8E1D-060482DD4C43}"/>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EF80-4054-8E1D-060482DD4C43}"/>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EF80-4054-8E1D-060482DD4C43}"/>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EF80-4054-8E1D-060482DD4C43}"/>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EF80-4054-8E1D-060482DD4C43}"/>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EF80-4054-8E1D-060482DD4C43}"/>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EF80-4054-8E1D-060482DD4C43}"/>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EF80-4054-8E1D-060482DD4C43}"/>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EF80-4054-8E1D-060482DD4C43}"/>
              </c:ext>
            </c:extLst>
          </c:dPt>
          <c:dLbls>
            <c:dLbl>
              <c:idx val="7"/>
              <c:layout>
                <c:manualLayout>
                  <c:x val="0.0214473684210526"/>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F80-4054-8E1D-060482DD4C43}"/>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Sheet1!$A$2:$B$9</c:f>
              <c:multiLvlStrCache>
                <c:ptCount val="8"/>
                <c:lvl>
                  <c:pt idx="0">
                    <c:v>DR private</c:v>
                  </c:pt>
                  <c:pt idx="1">
                    <c:v>DR public</c:v>
                  </c:pt>
                  <c:pt idx="2">
                    <c:v>MA private</c:v>
                  </c:pt>
                  <c:pt idx="3">
                    <c:v>MA public</c:v>
                  </c:pt>
                  <c:pt idx="4">
                    <c:v>BA</c:v>
                  </c:pt>
                  <c:pt idx="5">
                    <c:v>AA</c:v>
                  </c:pt>
                  <c:pt idx="6">
                    <c:v>All nonspecialized U.S.</c:v>
                  </c:pt>
                  <c:pt idx="7">
                    <c:v>My institution</c:v>
                  </c:pt>
                </c:lvl>
                <c:lvl>
                  <c:pt idx="0">
                    <c:v>Institutions whose highest-ranking IT officer is on presidential cabinet</c:v>
                  </c:pt>
                </c:lvl>
              </c:multiLvlStrCache>
            </c:multiLvlStrRef>
          </c:cat>
          <c:val>
            <c:numRef>
              <c:f>Sheet1!$C$2:$C$9</c:f>
              <c:numCache>
                <c:formatCode>0%</c:formatCode>
                <c:ptCount val="8"/>
                <c:pt idx="0">
                  <c:v>0.66</c:v>
                </c:pt>
                <c:pt idx="1">
                  <c:v>0.57</c:v>
                </c:pt>
                <c:pt idx="2">
                  <c:v>0.35</c:v>
                </c:pt>
                <c:pt idx="3">
                  <c:v>0.58</c:v>
                </c:pt>
                <c:pt idx="4">
                  <c:v>0.52</c:v>
                </c:pt>
                <c:pt idx="5">
                  <c:v>0.61</c:v>
                </c:pt>
                <c:pt idx="6">
                  <c:v>0.55</c:v>
                </c:pt>
                <c:pt idx="7">
                  <c:v>0.0</c:v>
                </c:pt>
              </c:numCache>
            </c:numRef>
          </c:val>
          <c:extLst xmlns:c16r2="http://schemas.microsoft.com/office/drawing/2015/06/chart">
            <c:ext xmlns:c16="http://schemas.microsoft.com/office/drawing/2014/chart" uri="{C3380CC4-5D6E-409C-BE32-E72D297353CC}">
              <c16:uniqueId val="{00000020-EF80-4054-8E1D-060482DD4C43}"/>
            </c:ext>
          </c:extLst>
        </c:ser>
        <c:dLbls>
          <c:showLegendKey val="0"/>
          <c:showVal val="0"/>
          <c:showCatName val="0"/>
          <c:showSerName val="0"/>
          <c:showPercent val="0"/>
          <c:showBubbleSize val="0"/>
        </c:dLbls>
        <c:gapWidth val="150"/>
        <c:overlap val="100"/>
        <c:axId val="-1614926160"/>
        <c:axId val="-1615326208"/>
      </c:barChart>
      <c:catAx>
        <c:axId val="-1614926160"/>
        <c:scaling>
          <c:orientation val="minMax"/>
        </c:scaling>
        <c:delete val="0"/>
        <c:axPos val="l"/>
        <c:majorGridlines/>
        <c:numFmt formatCode="General" sourceLinked="1"/>
        <c:majorTickMark val="out"/>
        <c:minorTickMark val="none"/>
        <c:tickLblPos val="nextTo"/>
        <c:crossAx val="-1615326208"/>
        <c:crosses val="autoZero"/>
        <c:auto val="0"/>
        <c:lblAlgn val="ctr"/>
        <c:lblOffset val="100"/>
        <c:noMultiLvlLbl val="0"/>
      </c:catAx>
      <c:valAx>
        <c:axId val="-1615326208"/>
        <c:scaling>
          <c:orientation val="minMax"/>
          <c:min val="0.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6149261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1-C107-4577-9B23-4CB98C7615B8}"/>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C107-4577-9B23-4CB98C7615B8}"/>
              </c:ext>
            </c:extLst>
          </c:dPt>
          <c:dPt>
            <c:idx val="2"/>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5-C107-4577-9B23-4CB98C7615B8}"/>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C107-4577-9B23-4CB98C7615B8}"/>
              </c:ext>
            </c:extLst>
          </c:dPt>
          <c:dPt>
            <c:idx val="4"/>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9-C107-4577-9B23-4CB98C7615B8}"/>
              </c:ext>
            </c:extLst>
          </c:dPt>
          <c:dPt>
            <c:idx val="5"/>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B-C107-4577-9B23-4CB98C7615B8}"/>
              </c:ext>
            </c:extLst>
          </c:dPt>
          <c:dPt>
            <c:idx val="6"/>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D-C107-4577-9B23-4CB98C7615B8}"/>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C107-4577-9B23-4CB98C7615B8}"/>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C107-4577-9B23-4CB98C7615B8}"/>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C107-4577-9B23-4CB98C7615B8}"/>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C107-4577-9B23-4CB98C7615B8}"/>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C107-4577-9B23-4CB98C7615B8}"/>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C107-4577-9B23-4CB98C7615B8}"/>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C107-4577-9B23-4CB98C7615B8}"/>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C107-4577-9B23-4CB98C7615B8}"/>
              </c:ext>
            </c:extLst>
          </c:dPt>
          <c:dPt>
            <c:idx val="1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F-C107-4577-9B23-4CB98C7615B8}"/>
              </c:ext>
            </c:extLst>
          </c:dPt>
          <c:dPt>
            <c:idx val="16"/>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21-C107-4577-9B23-4CB98C7615B8}"/>
              </c:ext>
            </c:extLst>
          </c:dPt>
          <c:dPt>
            <c:idx val="1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23-C107-4577-9B23-4CB98C7615B8}"/>
              </c:ext>
            </c:extLst>
          </c:dPt>
          <c:dPt>
            <c:idx val="18"/>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5-C107-4577-9B23-4CB98C7615B8}"/>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7-C107-4577-9B23-4CB98C7615B8}"/>
              </c:ext>
            </c:extLst>
          </c:dPt>
          <c:dPt>
            <c:idx val="2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29-C107-4577-9B23-4CB98C7615B8}"/>
              </c:ext>
            </c:extLst>
          </c:dPt>
          <c:dPt>
            <c:idx val="2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2B-C107-4577-9B23-4CB98C7615B8}"/>
              </c:ext>
            </c:extLst>
          </c:dPt>
          <c:dPt>
            <c:idx val="22"/>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2D-C107-4577-9B23-4CB98C7615B8}"/>
              </c:ext>
            </c:extLst>
          </c:dPt>
          <c:dPt>
            <c:idx val="2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F-C107-4577-9B23-4CB98C7615B8}"/>
              </c:ext>
            </c:extLst>
          </c:dPt>
          <c:dLbls>
            <c:dLbl>
              <c:idx val="0"/>
              <c:layout>
                <c:manualLayout>
                  <c:x val="0.143696758299949"/>
                  <c:y val="0.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327505065156329"/>
                  <c:y val="0.0022222222222220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107-4577-9B23-4CB98C7615B8}"/>
                </c:ext>
                <c:ext xmlns:c15="http://schemas.microsoft.com/office/drawing/2012/chart" uri="{CE6537A1-D6FC-4f65-9D91-7224C49458BB}">
                  <c15:layout/>
                </c:ext>
              </c:extLst>
            </c:dLbl>
            <c:dLbl>
              <c:idx val="2"/>
              <c:layout>
                <c:manualLayout>
                  <c:x val="0.160964912280702"/>
                  <c:y val="-1.62961080422656E-1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107-4577-9B23-4CB98C7615B8}"/>
                </c:ext>
                <c:ext xmlns:c15="http://schemas.microsoft.com/office/drawing/2012/chart" uri="{CE6537A1-D6FC-4f65-9D91-7224C49458BB}">
                  <c15:layout/>
                </c:ext>
              </c:extLst>
            </c:dLbl>
            <c:dLbl>
              <c:idx val="3"/>
              <c:layout>
                <c:manualLayout>
                  <c:x val="0.164019316664364"/>
                  <c:y val="-0.0044444444444446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107-4577-9B23-4CB98C7615B8}"/>
                </c:ext>
                <c:ext xmlns:c15="http://schemas.microsoft.com/office/drawing/2012/chart" uri="{CE6537A1-D6FC-4f65-9D91-7224C49458BB}">
                  <c15:layout/>
                </c:ext>
              </c:extLst>
            </c:dLbl>
            <c:dLbl>
              <c:idx val="4"/>
              <c:layout>
                <c:manualLayout>
                  <c:x val="0.0908754662246167"/>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107-4577-9B23-4CB98C7615B8}"/>
                </c:ext>
                <c:ext xmlns:c15="http://schemas.microsoft.com/office/drawing/2012/chart" uri="{CE6537A1-D6FC-4f65-9D91-7224C49458BB}">
                  <c15:layout/>
                </c:ext>
              </c:extLst>
            </c:dLbl>
            <c:dLbl>
              <c:idx val="5"/>
              <c:layout>
                <c:manualLayout>
                  <c:x val="0.237713887737717"/>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107-4577-9B23-4CB98C7615B8}"/>
                </c:ext>
                <c:ext xmlns:c15="http://schemas.microsoft.com/office/drawing/2012/chart" uri="{CE6537A1-D6FC-4f65-9D91-7224C49458BB}">
                  <c15:layout/>
                </c:ext>
              </c:extLst>
            </c:dLbl>
            <c:dLbl>
              <c:idx val="6"/>
              <c:layout>
                <c:manualLayout>
                  <c:x val="0.167681654924713"/>
                  <c:y val="-0.00444444444444444"/>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107-4577-9B23-4CB98C7615B8}"/>
                </c:ext>
                <c:ext xmlns:c15="http://schemas.microsoft.com/office/drawing/2012/chart" uri="{CE6537A1-D6FC-4f65-9D91-7224C49458BB}">
                  <c15:layout/>
                </c:ext>
              </c:extLst>
            </c:dLbl>
            <c:dLbl>
              <c:idx val="7"/>
              <c:layout>
                <c:manualLayout>
                  <c:x val="0.0166740341667818"/>
                  <c:y val="0.00444444444444444"/>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107-4577-9B23-4CB98C7615B8}"/>
                </c:ext>
                <c:ext xmlns:c15="http://schemas.microsoft.com/office/drawing/2012/chart" uri="{CE6537A1-D6FC-4f65-9D91-7224C49458BB}">
                  <c15:layout/>
                </c:ext>
              </c:extLst>
            </c:dLbl>
            <c:dLbl>
              <c:idx val="8"/>
              <c:delete val="1"/>
              <c:extLst xmlns:c16r2="http://schemas.microsoft.com/office/drawing/2015/06/chart">
                <c:ext xmlns:c16="http://schemas.microsoft.com/office/drawing/2014/chart" uri="{C3380CC4-5D6E-409C-BE32-E72D297353CC}">
                  <c16:uniqueId val="{00000011-C107-4577-9B23-4CB98C7615B8}"/>
                </c:ext>
                <c:ext xmlns:c15="http://schemas.microsoft.com/office/drawing/2012/chart" uri="{CE6537A1-D6FC-4f65-9D91-7224C49458BB}"/>
              </c:extLst>
            </c:dLbl>
            <c:dLbl>
              <c:idx val="9"/>
              <c:layout>
                <c:manualLayout>
                  <c:x val="0.111791683934245"/>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C107-4577-9B23-4CB98C7615B8}"/>
                </c:ext>
                <c:ext xmlns:c15="http://schemas.microsoft.com/office/drawing/2012/chart" uri="{CE6537A1-D6FC-4f65-9D91-7224C49458BB}">
                  <c15:layout/>
                </c:ext>
              </c:extLst>
            </c:dLbl>
            <c:dLbl>
              <c:idx val="10"/>
              <c:layout>
                <c:manualLayout>
                  <c:x val="0.113007551687618"/>
                  <c:y val="8.74890638670166E-8"/>
                </c:manualLayout>
              </c:layout>
              <c:spPr>
                <a:noFill/>
                <a:ln>
                  <a:noFill/>
                </a:ln>
                <a:effectLst/>
              </c:spPr>
              <c:txPr>
                <a:bodyPr wrap="square" lIns="38100" tIns="19050" rIns="38100" bIns="19050" anchor="ctr">
                  <a:noAutofit/>
                </a:bodyPr>
                <a:lstStyle/>
                <a:p>
                  <a:pPr>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C107-4577-9B23-4CB98C7615B8}"/>
                </c:ext>
                <c:ext xmlns:c15="http://schemas.microsoft.com/office/drawing/2012/chart" uri="{CE6537A1-D6FC-4f65-9D91-7224C49458BB}">
                  <c15:layout>
                    <c:manualLayout>
                      <c:w val="0.0442105263157895"/>
                      <c:h val="0.0414444444444444"/>
                    </c:manualLayout>
                  </c15:layout>
                </c:ext>
              </c:extLst>
            </c:dLbl>
            <c:dLbl>
              <c:idx val="11"/>
              <c:layout>
                <c:manualLayout>
                  <c:x val="0.100631763134871"/>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C107-4577-9B23-4CB98C7615B8}"/>
                </c:ext>
                <c:ext xmlns:c15="http://schemas.microsoft.com/office/drawing/2012/chart" uri="{CE6537A1-D6FC-4f65-9D91-7224C49458BB}">
                  <c15:layout/>
                </c:ext>
              </c:extLst>
            </c:dLbl>
            <c:dLbl>
              <c:idx val="12"/>
              <c:layout>
                <c:manualLayout>
                  <c:x val="0.0725637749228715"/>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C107-4577-9B23-4CB98C7615B8}"/>
                </c:ext>
                <c:ext xmlns:c15="http://schemas.microsoft.com/office/drawing/2012/chart" uri="{CE6537A1-D6FC-4f65-9D91-7224C49458BB}">
                  <c15:layout/>
                </c:ext>
              </c:extLst>
            </c:dLbl>
            <c:dLbl>
              <c:idx val="13"/>
              <c:layout>
                <c:manualLayout>
                  <c:x val="0.0643997789749965"/>
                  <c:y val="0.00444444444444444"/>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C107-4577-9B23-4CB98C7615B8}"/>
                </c:ext>
                <c:ext xmlns:c15="http://schemas.microsoft.com/office/drawing/2012/chart" uri="{CE6537A1-D6FC-4f65-9D91-7224C49458BB}">
                  <c15:layout/>
                </c:ext>
              </c:extLst>
            </c:dLbl>
            <c:dLbl>
              <c:idx val="14"/>
              <c:layout>
                <c:manualLayout>
                  <c:x val="0.084535271906801"/>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C107-4577-9B23-4CB98C7615B8}"/>
                </c:ext>
                <c:ext xmlns:c15="http://schemas.microsoft.com/office/drawing/2012/chart" uri="{CE6537A1-D6FC-4f65-9D91-7224C49458BB}">
                  <c15:layout/>
                </c:ext>
              </c:extLst>
            </c:dLbl>
            <c:dLbl>
              <c:idx val="15"/>
              <c:layout>
                <c:manualLayout>
                  <c:x val="0.0166740341667818"/>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C107-4577-9B23-4CB98C7615B8}"/>
                </c:ext>
                <c:ext xmlns:c15="http://schemas.microsoft.com/office/drawing/2012/chart" uri="{CE6537A1-D6FC-4f65-9D91-7224C49458BB}">
                  <c15:layout/>
                </c:ext>
              </c:extLst>
            </c:dLbl>
            <c:dLbl>
              <c:idx val="16"/>
              <c:layout>
                <c:manualLayout>
                  <c:x val="0.0394736842105263"/>
                  <c:y val="0.0044444444444444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C107-4577-9B23-4CB98C7615B8}"/>
                </c:ext>
                <c:ext xmlns:c15="http://schemas.microsoft.com/office/drawing/2012/chart" uri="{CE6537A1-D6FC-4f65-9D91-7224C49458BB}">
                  <c15:layout/>
                </c:ext>
              </c:extLst>
            </c:dLbl>
            <c:dLbl>
              <c:idx val="17"/>
              <c:layout>
                <c:manualLayout>
                  <c:x val="0.0458568172399503"/>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C107-4577-9B23-4CB98C7615B8}"/>
                </c:ext>
                <c:ext xmlns:c15="http://schemas.microsoft.com/office/drawing/2012/chart" uri="{CE6537A1-D6FC-4f65-9D91-7224C49458BB}">
                  <c15:layout/>
                </c:ext>
              </c:extLst>
            </c:dLbl>
            <c:dLbl>
              <c:idx val="18"/>
              <c:layout>
                <c:manualLayout>
                  <c:x val="0.0230434682506792"/>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C107-4577-9B23-4CB98C7615B8}"/>
                </c:ext>
                <c:ext xmlns:c15="http://schemas.microsoft.com/office/drawing/2012/chart" uri="{CE6537A1-D6FC-4f65-9D91-7224C49458BB}">
                  <c15:layout/>
                </c:ext>
              </c:extLst>
            </c:dLbl>
            <c:dLbl>
              <c:idx val="19"/>
              <c:layout>
                <c:manualLayout>
                  <c:x val="0.0234204770456324"/>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C107-4577-9B23-4CB98C7615B8}"/>
                </c:ext>
                <c:ext xmlns:c15="http://schemas.microsoft.com/office/drawing/2012/chart" uri="{CE6537A1-D6FC-4f65-9D91-7224C49458BB}">
                  <c15:layout/>
                </c:ext>
              </c:extLst>
            </c:dLbl>
            <c:dLbl>
              <c:idx val="20"/>
              <c:layout>
                <c:manualLayout>
                  <c:x val="0.0132298429801538"/>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C107-4577-9B23-4CB98C7615B8}"/>
                </c:ext>
                <c:ext xmlns:c15="http://schemas.microsoft.com/office/drawing/2012/chart" uri="{CE6537A1-D6FC-4f65-9D91-7224C49458BB}">
                  <c15:layout/>
                </c:ext>
              </c:extLst>
            </c:dLbl>
            <c:dLbl>
              <c:idx val="21"/>
              <c:delete val="1"/>
              <c:extLst xmlns:c16r2="http://schemas.microsoft.com/office/drawing/2015/06/chart">
                <c:ext xmlns:c16="http://schemas.microsoft.com/office/drawing/2014/chart" uri="{C3380CC4-5D6E-409C-BE32-E72D297353CC}">
                  <c16:uniqueId val="{0000002B-C107-4577-9B23-4CB98C7615B8}"/>
                </c:ext>
                <c:ext xmlns:c15="http://schemas.microsoft.com/office/drawing/2012/chart" uri="{CE6537A1-D6FC-4f65-9D91-7224C49458BB}"/>
              </c:extLst>
            </c:dLbl>
            <c:dLbl>
              <c:idx val="22"/>
              <c:layout>
                <c:manualLayout>
                  <c:x val="0.0381555923930561"/>
                  <c:y val="-0.0044444444444444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0.0166740341667818"/>
                  <c:y val="0.0022222222222222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C107-4577-9B23-4CB98C7615B8}"/>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 *</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 *</c:v>
                  </c:pt>
                  <c:pt idx="22">
                    <c:v>All nonspecialized U.S.</c:v>
                  </c:pt>
                  <c:pt idx="23">
                    <c:v>My institution</c:v>
                  </c:pt>
                </c:lvl>
                <c:lvl>
                  <c:pt idx="0">
                    <c:v>Student FTE per laptop/tablet provided by central IT for checkout or loan</c:v>
                  </c:pt>
                  <c:pt idx="8">
                    <c:v>Student FTE per virtual lab/cluster workstation provided by central IT </c:v>
                  </c:pt>
                  <c:pt idx="16">
                    <c:v>Student FTE per lab/cluster workstations provided by central IT</c:v>
                  </c:pt>
                </c:lvl>
              </c:multiLvlStrCache>
            </c:multiLvlStrRef>
          </c:cat>
          <c:val>
            <c:numRef>
              <c:f>Sheet1!$C$2:$C$25</c:f>
              <c:numCache>
                <c:formatCode>0</c:formatCode>
                <c:ptCount val="24"/>
                <c:pt idx="0">
                  <c:v>152.0</c:v>
                </c:pt>
                <c:pt idx="1">
                  <c:v>358.0</c:v>
                </c:pt>
                <c:pt idx="2">
                  <c:v>163.0</c:v>
                </c:pt>
                <c:pt idx="3">
                  <c:v>170.0</c:v>
                </c:pt>
                <c:pt idx="4">
                  <c:v>86.0</c:v>
                </c:pt>
                <c:pt idx="5">
                  <c:v>258.0</c:v>
                </c:pt>
                <c:pt idx="6">
                  <c:v>175.0</c:v>
                </c:pt>
                <c:pt idx="7" formatCode="0.0">
                  <c:v>0.0</c:v>
                </c:pt>
                <c:pt idx="9">
                  <c:v>102.0</c:v>
                </c:pt>
                <c:pt idx="10">
                  <c:v>100.0</c:v>
                </c:pt>
                <c:pt idx="11">
                  <c:v>94.0</c:v>
                </c:pt>
                <c:pt idx="12">
                  <c:v>56.0</c:v>
                </c:pt>
                <c:pt idx="13">
                  <c:v>55.0</c:v>
                </c:pt>
                <c:pt idx="14">
                  <c:v>82.0</c:v>
                </c:pt>
                <c:pt idx="15" formatCode="0.0">
                  <c:v>0.0</c:v>
                </c:pt>
                <c:pt idx="16">
                  <c:v>21.0</c:v>
                </c:pt>
                <c:pt idx="17">
                  <c:v>35.0</c:v>
                </c:pt>
                <c:pt idx="18">
                  <c:v>9.0</c:v>
                </c:pt>
                <c:pt idx="19">
                  <c:v>12.0</c:v>
                </c:pt>
                <c:pt idx="20">
                  <c:v>7.0</c:v>
                </c:pt>
                <c:pt idx="22">
                  <c:v>14.0</c:v>
                </c:pt>
                <c:pt idx="23" formatCode="0.0">
                  <c:v>0.0</c:v>
                </c:pt>
              </c:numCache>
            </c:numRef>
          </c:val>
          <c:extLst xmlns:c16r2="http://schemas.microsoft.com/office/drawing/2015/06/chart">
            <c:ext xmlns:c16="http://schemas.microsoft.com/office/drawing/2014/chart" uri="{C3380CC4-5D6E-409C-BE32-E72D297353CC}">
              <c16:uniqueId val="{00000030-C107-4577-9B23-4CB98C7615B8}"/>
            </c:ext>
          </c:extLst>
        </c:ser>
        <c:dLbls>
          <c:showLegendKey val="0"/>
          <c:showVal val="0"/>
          <c:showCatName val="0"/>
          <c:showSerName val="0"/>
          <c:showPercent val="0"/>
          <c:showBubbleSize val="0"/>
        </c:dLbls>
        <c:gapWidth val="150"/>
        <c:overlap val="100"/>
        <c:axId val="-1304273296"/>
        <c:axId val="-1304296816"/>
      </c:barChart>
      <c:catAx>
        <c:axId val="-1304273296"/>
        <c:scaling>
          <c:orientation val="minMax"/>
        </c:scaling>
        <c:delete val="0"/>
        <c:axPos val="l"/>
        <c:majorGridlines/>
        <c:numFmt formatCode="General" sourceLinked="1"/>
        <c:majorTickMark val="out"/>
        <c:minorTickMark val="none"/>
        <c:tickLblPos val="nextTo"/>
        <c:crossAx val="-1304296816"/>
        <c:crosses val="autoZero"/>
        <c:auto val="0"/>
        <c:lblAlgn val="ctr"/>
        <c:lblOffset val="100"/>
        <c:noMultiLvlLbl val="0"/>
      </c:catAx>
      <c:valAx>
        <c:axId val="-1304296816"/>
        <c:scaling>
          <c:orientation val="minMax"/>
          <c:min val="0.0"/>
        </c:scaling>
        <c:delete val="0"/>
        <c:axPos val="b"/>
        <c:title>
          <c:tx>
            <c:rich>
              <a:bodyPr/>
              <a:lstStyle/>
              <a:p>
                <a:pPr>
                  <a:defRPr/>
                </a:pPr>
                <a:r>
                  <a:rPr lang="en-US"/>
                  <a:t>Median student FTEs per shared workstation provided by central IT</a:t>
                </a:r>
              </a:p>
            </c:rich>
          </c:tx>
          <c:layout/>
          <c:overlay val="0"/>
        </c:title>
        <c:numFmt formatCode="0" sourceLinked="1"/>
        <c:majorTickMark val="out"/>
        <c:minorTickMark val="none"/>
        <c:tickLblPos val="nextTo"/>
        <c:crossAx val="-13042732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EF80-4054-8E1D-060482DD4C43}"/>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EF80-4054-8E1D-060482DD4C43}"/>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EF80-4054-8E1D-060482DD4C43}"/>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EF80-4054-8E1D-060482DD4C43}"/>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EF80-4054-8E1D-060482DD4C43}"/>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EF80-4054-8E1D-060482DD4C43}"/>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EF80-4054-8E1D-060482DD4C43}"/>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EF80-4054-8E1D-060482DD4C43}"/>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EF80-4054-8E1D-060482DD4C43}"/>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EF80-4054-8E1D-060482DD4C43}"/>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EF80-4054-8E1D-060482DD4C43}"/>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EF80-4054-8E1D-060482DD4C43}"/>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EF80-4054-8E1D-060482DD4C43}"/>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EF80-4054-8E1D-060482DD4C43}"/>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EF80-4054-8E1D-060482DD4C43}"/>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EF80-4054-8E1D-060482DD4C43}"/>
              </c:ext>
            </c:extLst>
          </c:dPt>
          <c:dLbls>
            <c:dLbl>
              <c:idx val="7"/>
              <c:layout>
                <c:manualLayout>
                  <c:x val="0.0214473684210526"/>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F80-4054-8E1D-060482DD4C43}"/>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Sheet1!$A$2:$B$9</c:f>
              <c:multiLvlStrCache>
                <c:ptCount val="8"/>
                <c:lvl>
                  <c:pt idx="0">
                    <c:v>DR private</c:v>
                  </c:pt>
                  <c:pt idx="1">
                    <c:v>DR public</c:v>
                  </c:pt>
                  <c:pt idx="2">
                    <c:v>MA private</c:v>
                  </c:pt>
                  <c:pt idx="3">
                    <c:v>MA public</c:v>
                  </c:pt>
                  <c:pt idx="4">
                    <c:v>BA</c:v>
                  </c:pt>
                  <c:pt idx="5">
                    <c:v>AA</c:v>
                  </c:pt>
                  <c:pt idx="6">
                    <c:v>All nonspecialized U.S.</c:v>
                  </c:pt>
                  <c:pt idx="7">
                    <c:v>My institution</c:v>
                  </c:pt>
                </c:lvl>
                <c:lvl>
                  <c:pt idx="0">
                    <c:v>Institutions that have conducted any sort of IT security risk assessment</c:v>
                  </c:pt>
                </c:lvl>
              </c:multiLvlStrCache>
            </c:multiLvlStrRef>
          </c:cat>
          <c:val>
            <c:numRef>
              <c:f>Sheet1!$C$2:$C$9</c:f>
              <c:numCache>
                <c:formatCode>0%</c:formatCode>
                <c:ptCount val="8"/>
                <c:pt idx="0">
                  <c:v>0.92</c:v>
                </c:pt>
                <c:pt idx="1">
                  <c:v>0.85</c:v>
                </c:pt>
                <c:pt idx="2">
                  <c:v>0.71</c:v>
                </c:pt>
                <c:pt idx="3">
                  <c:v>0.75</c:v>
                </c:pt>
                <c:pt idx="4">
                  <c:v>0.68</c:v>
                </c:pt>
                <c:pt idx="5">
                  <c:v>0.61</c:v>
                </c:pt>
                <c:pt idx="6">
                  <c:v>0.75</c:v>
                </c:pt>
                <c:pt idx="7">
                  <c:v>0.0</c:v>
                </c:pt>
              </c:numCache>
            </c:numRef>
          </c:val>
          <c:extLst xmlns:c16r2="http://schemas.microsoft.com/office/drawing/2015/06/chart">
            <c:ext xmlns:c16="http://schemas.microsoft.com/office/drawing/2014/chart" uri="{C3380CC4-5D6E-409C-BE32-E72D297353CC}">
              <c16:uniqueId val="{00000020-EF80-4054-8E1D-060482DD4C43}"/>
            </c:ext>
          </c:extLst>
        </c:ser>
        <c:dLbls>
          <c:showLegendKey val="0"/>
          <c:showVal val="0"/>
          <c:showCatName val="0"/>
          <c:showSerName val="0"/>
          <c:showPercent val="0"/>
          <c:showBubbleSize val="0"/>
        </c:dLbls>
        <c:gapWidth val="150"/>
        <c:overlap val="100"/>
        <c:axId val="-1305697488"/>
        <c:axId val="-1305693472"/>
      </c:barChart>
      <c:catAx>
        <c:axId val="-1305697488"/>
        <c:scaling>
          <c:orientation val="minMax"/>
        </c:scaling>
        <c:delete val="0"/>
        <c:axPos val="l"/>
        <c:majorGridlines/>
        <c:numFmt formatCode="General" sourceLinked="1"/>
        <c:majorTickMark val="out"/>
        <c:minorTickMark val="none"/>
        <c:tickLblPos val="nextTo"/>
        <c:crossAx val="-1305693472"/>
        <c:crosses val="autoZero"/>
        <c:auto val="0"/>
        <c:lblAlgn val="ctr"/>
        <c:lblOffset val="100"/>
        <c:noMultiLvlLbl val="0"/>
      </c:catAx>
      <c:valAx>
        <c:axId val="-1305693472"/>
        <c:scaling>
          <c:orientation val="minMax"/>
          <c:min val="0.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30569748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EF80-4054-8E1D-060482DD4C43}"/>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EF80-4054-8E1D-060482DD4C43}"/>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EF80-4054-8E1D-060482DD4C43}"/>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EF80-4054-8E1D-060482DD4C43}"/>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EF80-4054-8E1D-060482DD4C43}"/>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EF80-4054-8E1D-060482DD4C43}"/>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EF80-4054-8E1D-060482DD4C43}"/>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EF80-4054-8E1D-060482DD4C43}"/>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EF80-4054-8E1D-060482DD4C43}"/>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EF80-4054-8E1D-060482DD4C43}"/>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EF80-4054-8E1D-060482DD4C43}"/>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EF80-4054-8E1D-060482DD4C43}"/>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EF80-4054-8E1D-060482DD4C43}"/>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EF80-4054-8E1D-060482DD4C43}"/>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EF80-4054-8E1D-060482DD4C43}"/>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EF80-4054-8E1D-060482DD4C43}"/>
              </c:ext>
            </c:extLst>
          </c:dPt>
          <c:dLbls>
            <c:dLbl>
              <c:idx val="7"/>
              <c:layout>
                <c:manualLayout>
                  <c:x val="0.0214473684210526"/>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F80-4054-8E1D-060482DD4C43}"/>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Sheet1!$A$2:$B$9</c:f>
              <c:multiLvlStrCache>
                <c:ptCount val="8"/>
                <c:lvl>
                  <c:pt idx="0">
                    <c:v>DR private</c:v>
                  </c:pt>
                  <c:pt idx="1">
                    <c:v>DR public</c:v>
                  </c:pt>
                  <c:pt idx="2">
                    <c:v>MA private</c:v>
                  </c:pt>
                  <c:pt idx="3">
                    <c:v>MA public</c:v>
                  </c:pt>
                  <c:pt idx="4">
                    <c:v>BA</c:v>
                  </c:pt>
                  <c:pt idx="5">
                    <c:v>AA</c:v>
                  </c:pt>
                  <c:pt idx="6">
                    <c:v>All nonspecialized U.S.</c:v>
                  </c:pt>
                  <c:pt idx="7">
                    <c:v>My institution</c:v>
                  </c:pt>
                </c:lvl>
                <c:lvl>
                  <c:pt idx="0">
                    <c:v>Institutions that have conducted an IT security risk assessment of cloud service or third-party providers</c:v>
                  </c:pt>
                </c:lvl>
              </c:multiLvlStrCache>
            </c:multiLvlStrRef>
          </c:cat>
          <c:val>
            <c:numRef>
              <c:f>Sheet1!$C$2:$C$9</c:f>
              <c:numCache>
                <c:formatCode>0%</c:formatCode>
                <c:ptCount val="8"/>
                <c:pt idx="0">
                  <c:v>0.37</c:v>
                </c:pt>
                <c:pt idx="1">
                  <c:v>0.32</c:v>
                </c:pt>
                <c:pt idx="2">
                  <c:v>0.05</c:v>
                </c:pt>
                <c:pt idx="3">
                  <c:v>0.3</c:v>
                </c:pt>
                <c:pt idx="4">
                  <c:v>0.11</c:v>
                </c:pt>
                <c:pt idx="5">
                  <c:v>0.04</c:v>
                </c:pt>
                <c:pt idx="6">
                  <c:v>0.2</c:v>
                </c:pt>
                <c:pt idx="7">
                  <c:v>0.0</c:v>
                </c:pt>
              </c:numCache>
            </c:numRef>
          </c:val>
          <c:extLst xmlns:c16r2="http://schemas.microsoft.com/office/drawing/2015/06/chart">
            <c:ext xmlns:c16="http://schemas.microsoft.com/office/drawing/2014/chart" uri="{C3380CC4-5D6E-409C-BE32-E72D297353CC}">
              <c16:uniqueId val="{00000020-EF80-4054-8E1D-060482DD4C43}"/>
            </c:ext>
          </c:extLst>
        </c:ser>
        <c:dLbls>
          <c:showLegendKey val="0"/>
          <c:showVal val="0"/>
          <c:showCatName val="0"/>
          <c:showSerName val="0"/>
          <c:showPercent val="0"/>
          <c:showBubbleSize val="0"/>
        </c:dLbls>
        <c:gapWidth val="150"/>
        <c:overlap val="100"/>
        <c:axId val="-1722919056"/>
        <c:axId val="-1685682672"/>
      </c:barChart>
      <c:catAx>
        <c:axId val="-1722919056"/>
        <c:scaling>
          <c:orientation val="minMax"/>
        </c:scaling>
        <c:delete val="0"/>
        <c:axPos val="l"/>
        <c:majorGridlines/>
        <c:numFmt formatCode="General" sourceLinked="1"/>
        <c:majorTickMark val="out"/>
        <c:minorTickMark val="none"/>
        <c:tickLblPos val="nextTo"/>
        <c:crossAx val="-1685682672"/>
        <c:crosses val="autoZero"/>
        <c:auto val="0"/>
        <c:lblAlgn val="ctr"/>
        <c:lblOffset val="100"/>
        <c:noMultiLvlLbl val="0"/>
      </c:catAx>
      <c:valAx>
        <c:axId val="-1685682672"/>
        <c:scaling>
          <c:orientation val="minMax"/>
          <c:min val="0.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7229190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F73E-43DD-A9D6-E28C3E7C74E9}"/>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F73E-43DD-A9D6-E28C3E7C74E9}"/>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F73E-43DD-A9D6-E28C3E7C74E9}"/>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F73E-43DD-A9D6-E28C3E7C74E9}"/>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F73E-43DD-A9D6-E28C3E7C74E9}"/>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F73E-43DD-A9D6-E28C3E7C74E9}"/>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F73E-43DD-A9D6-E28C3E7C74E9}"/>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F73E-43DD-A9D6-E28C3E7C74E9}"/>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F73E-43DD-A9D6-E28C3E7C74E9}"/>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F73E-43DD-A9D6-E28C3E7C74E9}"/>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F73E-43DD-A9D6-E28C3E7C74E9}"/>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F73E-43DD-A9D6-E28C3E7C74E9}"/>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F73E-43DD-A9D6-E28C3E7C74E9}"/>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F73E-43DD-A9D6-E28C3E7C74E9}"/>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F73E-43DD-A9D6-E28C3E7C74E9}"/>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F73E-43DD-A9D6-E28C3E7C74E9}"/>
              </c:ext>
            </c:extLst>
          </c:dPt>
          <c:dLbls>
            <c:dLbl>
              <c:idx val="7"/>
              <c:layout>
                <c:manualLayout>
                  <c:x val="0.0185233918128655"/>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73E-43DD-A9D6-E28C3E7C74E9}"/>
                </c:ext>
                <c:ext xmlns:c15="http://schemas.microsoft.com/office/drawing/2012/chart" uri="{CE6537A1-D6FC-4f65-9D91-7224C49458BB}">
                  <c15:layout/>
                </c:ext>
              </c:extLst>
            </c:dLbl>
            <c:dLbl>
              <c:idx val="15"/>
              <c:layout>
                <c:manualLayout>
                  <c:x val="0.0170614035087719"/>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F73E-43DD-A9D6-E28C3E7C74E9}"/>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Institutions using multifactor authentication</c:v>
                  </c:pt>
                  <c:pt idx="8">
                    <c:v>Institutions that are members of an authentication federation (e.g. InCommon)</c:v>
                  </c:pt>
                </c:lvl>
              </c:multiLvlStrCache>
            </c:multiLvlStrRef>
          </c:cat>
          <c:val>
            <c:numRef>
              <c:f>Sheet1!$C$2:$C$17</c:f>
              <c:numCache>
                <c:formatCode>0%</c:formatCode>
                <c:ptCount val="16"/>
                <c:pt idx="0">
                  <c:v>0.69</c:v>
                </c:pt>
                <c:pt idx="1">
                  <c:v>0.78</c:v>
                </c:pt>
                <c:pt idx="2">
                  <c:v>0.4</c:v>
                </c:pt>
                <c:pt idx="3">
                  <c:v>0.45</c:v>
                </c:pt>
                <c:pt idx="4">
                  <c:v>0.41</c:v>
                </c:pt>
                <c:pt idx="5">
                  <c:v>0.37</c:v>
                </c:pt>
                <c:pt idx="6">
                  <c:v>0.52</c:v>
                </c:pt>
                <c:pt idx="7">
                  <c:v>0.0</c:v>
                </c:pt>
                <c:pt idx="8">
                  <c:v>0.73</c:v>
                </c:pt>
                <c:pt idx="9">
                  <c:v>0.91</c:v>
                </c:pt>
                <c:pt idx="10">
                  <c:v>0.37</c:v>
                </c:pt>
                <c:pt idx="11">
                  <c:v>0.68</c:v>
                </c:pt>
                <c:pt idx="12">
                  <c:v>0.48</c:v>
                </c:pt>
                <c:pt idx="13">
                  <c:v>0.36</c:v>
                </c:pt>
                <c:pt idx="14">
                  <c:v>0.6</c:v>
                </c:pt>
                <c:pt idx="15">
                  <c:v>0.0</c:v>
                </c:pt>
              </c:numCache>
            </c:numRef>
          </c:val>
          <c:extLst xmlns:c16r2="http://schemas.microsoft.com/office/drawing/2015/06/chart">
            <c:ext xmlns:c16="http://schemas.microsoft.com/office/drawing/2014/chart" uri="{C3380CC4-5D6E-409C-BE32-E72D297353CC}">
              <c16:uniqueId val="{00000020-F73E-43DD-A9D6-E28C3E7C74E9}"/>
            </c:ext>
          </c:extLst>
        </c:ser>
        <c:dLbls>
          <c:showLegendKey val="0"/>
          <c:showVal val="0"/>
          <c:showCatName val="0"/>
          <c:showSerName val="0"/>
          <c:showPercent val="0"/>
          <c:showBubbleSize val="0"/>
        </c:dLbls>
        <c:gapWidth val="150"/>
        <c:overlap val="100"/>
        <c:axId val="-1305435312"/>
        <c:axId val="-1305430256"/>
      </c:barChart>
      <c:catAx>
        <c:axId val="-1305435312"/>
        <c:scaling>
          <c:orientation val="minMax"/>
        </c:scaling>
        <c:delete val="0"/>
        <c:axPos val="l"/>
        <c:majorGridlines/>
        <c:numFmt formatCode="General" sourceLinked="1"/>
        <c:majorTickMark val="out"/>
        <c:minorTickMark val="none"/>
        <c:tickLblPos val="nextTo"/>
        <c:crossAx val="-1305430256"/>
        <c:crosses val="autoZero"/>
        <c:auto val="0"/>
        <c:lblAlgn val="ctr"/>
        <c:lblOffset val="100"/>
        <c:noMultiLvlLbl val="0"/>
      </c:catAx>
      <c:valAx>
        <c:axId val="-1305430256"/>
        <c:scaling>
          <c:orientation val="minMax"/>
          <c:min val="0.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3054353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Percentage of institutions</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803E-45A0-9FC1-40D0842DBE56}"/>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803E-45A0-9FC1-40D0842DBE56}"/>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803E-45A0-9FC1-40D0842DBE56}"/>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03E-45A0-9FC1-40D0842DBE56}"/>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803E-45A0-9FC1-40D0842DBE56}"/>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803E-45A0-9FC1-40D0842DBE56}"/>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803E-45A0-9FC1-40D0842DBE56}"/>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803E-45A0-9FC1-40D0842DBE56}"/>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803E-45A0-9FC1-40D0842DBE56}"/>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803E-45A0-9FC1-40D0842DBE56}"/>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803E-45A0-9FC1-40D0842DBE56}"/>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803E-45A0-9FC1-40D0842DBE56}"/>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803E-45A0-9FC1-40D0842DBE56}"/>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803E-45A0-9FC1-40D0842DBE56}"/>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803E-45A0-9FC1-40D0842DBE56}"/>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803E-45A0-9FC1-40D0842DBE56}"/>
              </c:ext>
            </c:extLst>
          </c:dPt>
          <c:dPt>
            <c:idx val="16"/>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21-803E-45A0-9FC1-40D0842DBE56}"/>
              </c:ext>
            </c:extLst>
          </c:dPt>
          <c:dPt>
            <c:idx val="1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23-803E-45A0-9FC1-40D0842DBE56}"/>
              </c:ext>
            </c:extLst>
          </c:dPt>
          <c:dPt>
            <c:idx val="18"/>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5-803E-45A0-9FC1-40D0842DBE56}"/>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7-803E-45A0-9FC1-40D0842DBE56}"/>
              </c:ext>
            </c:extLst>
          </c:dPt>
          <c:dPt>
            <c:idx val="2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29-803E-45A0-9FC1-40D0842DBE56}"/>
              </c:ext>
            </c:extLst>
          </c:dPt>
          <c:dPt>
            <c:idx val="2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2B-803E-45A0-9FC1-40D0842DBE56}"/>
              </c:ext>
            </c:extLst>
          </c:dPt>
          <c:dPt>
            <c:idx val="22"/>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2D-803E-45A0-9FC1-40D0842DBE56}"/>
              </c:ext>
            </c:extLst>
          </c:dPt>
          <c:dPt>
            <c:idx val="2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F-803E-45A0-9FC1-40D0842DBE56}"/>
              </c:ext>
            </c:extLst>
          </c:dPt>
          <c:dLbls>
            <c:dLbl>
              <c:idx val="7"/>
              <c:layout>
                <c:manualLayout>
                  <c:x val="0.0155994152046784"/>
                  <c:y val="0.0020576131687242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03E-45A0-9FC1-40D0842DBE56}"/>
                </c:ext>
                <c:ext xmlns:c15="http://schemas.microsoft.com/office/drawing/2012/chart" uri="{CE6537A1-D6FC-4f65-9D91-7224C49458BB}"/>
              </c:extLst>
            </c:dLbl>
            <c:dLbl>
              <c:idx val="15"/>
              <c:layout>
                <c:manualLayout>
                  <c:x val="0.0155994152046784"/>
                  <c:y val="-0.0020576131687242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803E-45A0-9FC1-40D0842DBE56}"/>
                </c:ext>
                <c:ext xmlns:c15="http://schemas.microsoft.com/office/drawing/2012/chart" uri="{CE6537A1-D6FC-4f65-9D91-7224C49458BB}"/>
              </c:extLst>
            </c:dLbl>
            <c:dLbl>
              <c:idx val="23"/>
              <c:layout>
                <c:manualLayout>
                  <c:x val="0.0170614035087719"/>
                  <c:y val="0.0020576131687242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803E-45A0-9FC1-40D0842DBE56}"/>
                </c:ex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c:v>
                  </c:pt>
                  <c:pt idx="22">
                    <c:v>All nonspecialized U.S.</c:v>
                  </c:pt>
                  <c:pt idx="23">
                    <c:v>My institution</c:v>
                  </c:pt>
                </c:lvl>
                <c:lvl>
                  <c:pt idx="0">
                    <c:v>We have access control procedures to authorize and revoke access rights to information systems.</c:v>
                  </c:pt>
                  <c:pt idx="8">
                    <c:v>Our data backup process is consistent with the availability requirements of our organization.</c:v>
                  </c:pt>
                  <c:pt idx="16">
                    <c:v>e have an acceptable use policy that defines misuse of institutional IT resources and data.</c:v>
                  </c:pt>
                </c:lvl>
              </c:multiLvlStrCache>
            </c:multiLvlStrRef>
          </c:cat>
          <c:val>
            <c:numRef>
              <c:f>Sheet1!$C$2:$C$25</c:f>
              <c:numCache>
                <c:formatCode>0%</c:formatCode>
                <c:ptCount val="24"/>
                <c:pt idx="1">
                  <c:v>0.71</c:v>
                </c:pt>
                <c:pt idx="2">
                  <c:v>0.79</c:v>
                </c:pt>
                <c:pt idx="3">
                  <c:v>0.79</c:v>
                </c:pt>
                <c:pt idx="4">
                  <c:v>0.78</c:v>
                </c:pt>
                <c:pt idx="5">
                  <c:v>0.77</c:v>
                </c:pt>
                <c:pt idx="6">
                  <c:v>0.76</c:v>
                </c:pt>
                <c:pt idx="8">
                  <c:v>0.81</c:v>
                </c:pt>
                <c:pt idx="9">
                  <c:v>0.66</c:v>
                </c:pt>
                <c:pt idx="10">
                  <c:v>0.76</c:v>
                </c:pt>
                <c:pt idx="11">
                  <c:v>0.84</c:v>
                </c:pt>
                <c:pt idx="12">
                  <c:v>0.82</c:v>
                </c:pt>
                <c:pt idx="13">
                  <c:v>0.85</c:v>
                </c:pt>
                <c:pt idx="14">
                  <c:v>0.78</c:v>
                </c:pt>
                <c:pt idx="16">
                  <c:v>0.87</c:v>
                </c:pt>
                <c:pt idx="17">
                  <c:v>0.92</c:v>
                </c:pt>
                <c:pt idx="18">
                  <c:v>0.89</c:v>
                </c:pt>
                <c:pt idx="19">
                  <c:v>0.99</c:v>
                </c:pt>
                <c:pt idx="20">
                  <c:v>0.88</c:v>
                </c:pt>
                <c:pt idx="21">
                  <c:v>0.93</c:v>
                </c:pt>
                <c:pt idx="22">
                  <c:v>0.92</c:v>
                </c:pt>
              </c:numCache>
            </c:numRef>
          </c:val>
          <c:extLst xmlns:c16r2="http://schemas.microsoft.com/office/drawing/2015/06/chart">
            <c:ext xmlns:c16="http://schemas.microsoft.com/office/drawing/2014/chart" uri="{C3380CC4-5D6E-409C-BE32-E72D297353CC}">
              <c16:uniqueId val="{00000030-803E-45A0-9FC1-40D0842DBE56}"/>
            </c:ext>
          </c:extLst>
        </c:ser>
        <c:dLbls>
          <c:showLegendKey val="0"/>
          <c:showVal val="0"/>
          <c:showCatName val="0"/>
          <c:showSerName val="0"/>
          <c:showPercent val="0"/>
          <c:showBubbleSize val="0"/>
        </c:dLbls>
        <c:gapWidth val="150"/>
        <c:overlap val="100"/>
        <c:axId val="-1309928032"/>
        <c:axId val="-1309924016"/>
      </c:barChart>
      <c:catAx>
        <c:axId val="-1309928032"/>
        <c:scaling>
          <c:orientation val="minMax"/>
        </c:scaling>
        <c:delete val="0"/>
        <c:axPos val="l"/>
        <c:majorGridlines/>
        <c:numFmt formatCode="General" sourceLinked="1"/>
        <c:majorTickMark val="out"/>
        <c:minorTickMark val="none"/>
        <c:tickLblPos val="nextTo"/>
        <c:crossAx val="-1309924016"/>
        <c:crosses val="autoZero"/>
        <c:auto val="0"/>
        <c:lblAlgn val="ctr"/>
        <c:lblOffset val="100"/>
        <c:noMultiLvlLbl val="0"/>
      </c:catAx>
      <c:valAx>
        <c:axId val="-1309924016"/>
        <c:scaling>
          <c:orientation val="minMax"/>
          <c:max val="1.0"/>
          <c:min val="0.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3099280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marker>
            <c:symbol val="none"/>
          </c:marker>
          <c:cat>
            <c:strRef>
              <c:f>Sheet1!$A$2:$A$5</c:f>
              <c:strCache>
                <c:ptCount val="4"/>
                <c:pt idx="0">
                  <c:v>FY2012/13</c:v>
                </c:pt>
                <c:pt idx="1">
                  <c:v>FY2013/14</c:v>
                </c:pt>
                <c:pt idx="2">
                  <c:v>FY2014/15</c:v>
                </c:pt>
                <c:pt idx="3">
                  <c:v>FY2015/16</c:v>
                </c:pt>
              </c:strCache>
            </c:strRef>
          </c:cat>
          <c:val>
            <c:numRef>
              <c:f>Sheet1!$B$2:$B$5</c:f>
              <c:numCache>
                <c:formatCode>General</c:formatCode>
                <c:ptCount val="4"/>
              </c:numCache>
            </c:numRef>
          </c:val>
          <c:smooth val="0"/>
          <c:extLst xmlns:c16r2="http://schemas.microsoft.com/office/drawing/2015/06/chart">
            <c:ext xmlns:c16="http://schemas.microsoft.com/office/drawing/2014/chart" uri="{C3380CC4-5D6E-409C-BE32-E72D297353CC}">
              <c16:uniqueId val="{00000000-10AC-4E01-9F3E-CE4A9850A519}"/>
            </c:ext>
          </c:extLst>
        </c:ser>
        <c:ser>
          <c:idx val="7"/>
          <c:order val="1"/>
          <c:tx>
            <c:strRef>
              <c:f>Sheet1!$I$1</c:f>
              <c:strCache>
                <c:ptCount val="1"/>
                <c:pt idx="0">
                  <c:v>All nonspecialized U.S.</c:v>
                </c:pt>
              </c:strCache>
            </c:strRef>
          </c:tx>
          <c:spPr>
            <a:ln>
              <a:solidFill>
                <a:schemeClr val="bg1">
                  <a:lumMod val="75000"/>
                </a:schemeClr>
              </a:solidFill>
              <a:prstDash val="solid"/>
            </a:ln>
          </c:spPr>
          <c:marker>
            <c:symbol val="none"/>
          </c:marker>
          <c:dPt>
            <c:idx val="1"/>
            <c:bubble3D val="0"/>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Sheet1!$I$2:$I$5</c:f>
              <c:numCache>
                <c:formatCode>0.0%</c:formatCode>
                <c:ptCount val="4"/>
                <c:pt idx="0">
                  <c:v>0.041</c:v>
                </c:pt>
                <c:pt idx="1">
                  <c:v>0.042</c:v>
                </c:pt>
                <c:pt idx="2">
                  <c:v>0.042</c:v>
                </c:pt>
                <c:pt idx="3">
                  <c:v>0.045</c:v>
                </c:pt>
              </c:numCache>
            </c:numRef>
          </c:val>
          <c:smooth val="0"/>
          <c:extLst xmlns:c16r2="http://schemas.microsoft.com/office/drawing/2015/06/chart">
            <c:ext xmlns:c16="http://schemas.microsoft.com/office/drawing/2014/chart" uri="{C3380CC4-5D6E-409C-BE32-E72D297353CC}">
              <c16:uniqueId val="{00000003-10AC-4E01-9F3E-CE4A9850A519}"/>
            </c:ext>
          </c:extLst>
        </c:ser>
        <c:ser>
          <c:idx val="1"/>
          <c:order val="2"/>
          <c:tx>
            <c:strRef>
              <c:f>Sheet1!$C$1</c:f>
              <c:strCache>
                <c:ptCount val="1"/>
                <c:pt idx="0">
                  <c:v>AA</c:v>
                </c:pt>
              </c:strCache>
            </c:strRef>
          </c:tx>
          <c:spPr>
            <a:ln>
              <a:solidFill>
                <a:schemeClr val="accent2"/>
              </a:solidFill>
              <a:prstDash val="solid"/>
            </a:ln>
          </c:spPr>
          <c:marker>
            <c:symbol val="none"/>
          </c:marker>
          <c:dPt>
            <c:idx val="1"/>
            <c:bubble3D val="0"/>
            <c:spPr>
              <a:ln>
                <a:solidFill>
                  <a:srgbClr val="C0504D"/>
                </a:solidFill>
                <a:prstDash val="solid"/>
              </a:ln>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Sheet1!$C$2:$C$5</c:f>
              <c:numCache>
                <c:formatCode>0.0%</c:formatCode>
                <c:ptCount val="4"/>
                <c:pt idx="0">
                  <c:v>0.056</c:v>
                </c:pt>
                <c:pt idx="1">
                  <c:v>0.059</c:v>
                </c:pt>
                <c:pt idx="2">
                  <c:v>0.052</c:v>
                </c:pt>
                <c:pt idx="3">
                  <c:v>0.056</c:v>
                </c:pt>
              </c:numCache>
            </c:numRef>
          </c:val>
          <c:smooth val="0"/>
          <c:extLst xmlns:c16r2="http://schemas.microsoft.com/office/drawing/2015/06/chart">
            <c:ext xmlns:c16="http://schemas.microsoft.com/office/drawing/2014/chart" uri="{C3380CC4-5D6E-409C-BE32-E72D297353CC}">
              <c16:uniqueId val="{00000006-10AC-4E01-9F3E-CE4A9850A519}"/>
            </c:ext>
          </c:extLst>
        </c:ser>
        <c:ser>
          <c:idx val="2"/>
          <c:order val="3"/>
          <c:tx>
            <c:strRef>
              <c:f>Sheet1!$D$1</c:f>
              <c:strCache>
                <c:ptCount val="1"/>
                <c:pt idx="0">
                  <c:v>BA</c:v>
                </c:pt>
              </c:strCache>
            </c:strRef>
          </c:tx>
          <c:spPr>
            <a:ln>
              <a:solidFill>
                <a:schemeClr val="accent3"/>
              </a:solidFill>
              <a:prstDash val="solid"/>
            </a:ln>
          </c:spPr>
          <c:marker>
            <c:symbol val="none"/>
          </c:marker>
          <c:dPt>
            <c:idx val="1"/>
            <c:bubble3D val="0"/>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Sheet1!$D$2:$D$5</c:f>
              <c:numCache>
                <c:formatCode>0.0%</c:formatCode>
                <c:ptCount val="4"/>
                <c:pt idx="0">
                  <c:v>0.043</c:v>
                </c:pt>
                <c:pt idx="1">
                  <c:v>0.044</c:v>
                </c:pt>
                <c:pt idx="2">
                  <c:v>0.044</c:v>
                </c:pt>
                <c:pt idx="3">
                  <c:v>0.047</c:v>
                </c:pt>
              </c:numCache>
            </c:numRef>
          </c:val>
          <c:smooth val="0"/>
          <c:extLst xmlns:c16r2="http://schemas.microsoft.com/office/drawing/2015/06/chart">
            <c:ext xmlns:c16="http://schemas.microsoft.com/office/drawing/2014/chart" uri="{C3380CC4-5D6E-409C-BE32-E72D297353CC}">
              <c16:uniqueId val="{00000009-10AC-4E01-9F3E-CE4A9850A519}"/>
            </c:ext>
          </c:extLst>
        </c:ser>
        <c:ser>
          <c:idx val="3"/>
          <c:order val="4"/>
          <c:tx>
            <c:strRef>
              <c:f>Sheet1!$E$1</c:f>
              <c:strCache>
                <c:ptCount val="1"/>
                <c:pt idx="0">
                  <c:v>MA public</c:v>
                </c:pt>
              </c:strCache>
            </c:strRef>
          </c:tx>
          <c:spPr>
            <a:ln>
              <a:solidFill>
                <a:schemeClr val="accent5"/>
              </a:solidFill>
              <a:prstDash val="solid"/>
            </a:ln>
          </c:spPr>
          <c:marker>
            <c:symbol val="none"/>
          </c:marker>
          <c:dPt>
            <c:idx val="1"/>
            <c:bubble3D val="0"/>
          </c:dPt>
          <c:cat>
            <c:strRef>
              <c:f>Sheet1!$A$2:$A$5</c:f>
              <c:strCache>
                <c:ptCount val="4"/>
                <c:pt idx="0">
                  <c:v>FY2012/13</c:v>
                </c:pt>
                <c:pt idx="1">
                  <c:v>FY2013/14</c:v>
                </c:pt>
                <c:pt idx="2">
                  <c:v>FY2014/15</c:v>
                </c:pt>
                <c:pt idx="3">
                  <c:v>FY2015/16</c:v>
                </c:pt>
              </c:strCache>
            </c:strRef>
          </c:cat>
          <c:val>
            <c:numRef>
              <c:f>Sheet1!$E$2:$E$5</c:f>
              <c:numCache>
                <c:formatCode>0.0%</c:formatCode>
                <c:ptCount val="4"/>
                <c:pt idx="0">
                  <c:v>0.043</c:v>
                </c:pt>
                <c:pt idx="1">
                  <c:v>0.044</c:v>
                </c:pt>
                <c:pt idx="2">
                  <c:v>0.043</c:v>
                </c:pt>
                <c:pt idx="3">
                  <c:v>0.048</c:v>
                </c:pt>
              </c:numCache>
            </c:numRef>
          </c:val>
          <c:smooth val="0"/>
          <c:extLst xmlns:c16r2="http://schemas.microsoft.com/office/drawing/2015/06/chart">
            <c:ext xmlns:c16="http://schemas.microsoft.com/office/drawing/2014/chart" uri="{C3380CC4-5D6E-409C-BE32-E72D297353CC}">
              <c16:uniqueId val="{0000000C-10AC-4E01-9F3E-CE4A9850A519}"/>
            </c:ext>
          </c:extLst>
        </c:ser>
        <c:ser>
          <c:idx val="4"/>
          <c:order val="5"/>
          <c:tx>
            <c:strRef>
              <c:f>Sheet1!$F$1</c:f>
              <c:strCache>
                <c:ptCount val="1"/>
                <c:pt idx="0">
                  <c:v>MA private</c:v>
                </c:pt>
              </c:strCache>
            </c:strRef>
          </c:tx>
          <c:spPr>
            <a:ln>
              <a:solidFill>
                <a:schemeClr val="accent5">
                  <a:lumMod val="40000"/>
                  <a:lumOff val="60000"/>
                </a:schemeClr>
              </a:solidFill>
              <a:prstDash val="solid"/>
            </a:ln>
          </c:spPr>
          <c:marker>
            <c:symbol val="none"/>
          </c:marker>
          <c:dPt>
            <c:idx val="1"/>
            <c:bubble3D val="0"/>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Sheet1!$F$2:$F$5</c:f>
              <c:numCache>
                <c:formatCode>0.0%</c:formatCode>
                <c:ptCount val="4"/>
                <c:pt idx="0">
                  <c:v>0.048</c:v>
                </c:pt>
                <c:pt idx="1">
                  <c:v>0.047</c:v>
                </c:pt>
                <c:pt idx="2">
                  <c:v>0.045</c:v>
                </c:pt>
                <c:pt idx="3">
                  <c:v>0.048</c:v>
                </c:pt>
              </c:numCache>
            </c:numRef>
          </c:val>
          <c:smooth val="0"/>
          <c:extLst xmlns:c16r2="http://schemas.microsoft.com/office/drawing/2015/06/chart">
            <c:ext xmlns:c16="http://schemas.microsoft.com/office/drawing/2014/chart" uri="{C3380CC4-5D6E-409C-BE32-E72D297353CC}">
              <c16:uniqueId val="{0000000F-10AC-4E01-9F3E-CE4A9850A519}"/>
            </c:ext>
          </c:extLst>
        </c:ser>
        <c:ser>
          <c:idx val="5"/>
          <c:order val="6"/>
          <c:tx>
            <c:strRef>
              <c:f>Sheet1!$G$1</c:f>
              <c:strCache>
                <c:ptCount val="1"/>
                <c:pt idx="0">
                  <c:v>DR public</c:v>
                </c:pt>
              </c:strCache>
            </c:strRef>
          </c:tx>
          <c:spPr>
            <a:ln>
              <a:solidFill>
                <a:schemeClr val="accent6"/>
              </a:solidFill>
              <a:prstDash val="solid"/>
            </a:ln>
          </c:spPr>
          <c:marker>
            <c:symbol val="none"/>
          </c:marker>
          <c:dPt>
            <c:idx val="1"/>
            <c:bubble3D val="0"/>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Sheet1!$G$2:$G$5</c:f>
              <c:numCache>
                <c:formatCode>0.0%</c:formatCode>
                <c:ptCount val="4"/>
                <c:pt idx="0">
                  <c:v>0.03</c:v>
                </c:pt>
                <c:pt idx="1">
                  <c:v>0.032</c:v>
                </c:pt>
                <c:pt idx="2">
                  <c:v>0.033</c:v>
                </c:pt>
                <c:pt idx="3">
                  <c:v>0.031</c:v>
                </c:pt>
              </c:numCache>
            </c:numRef>
          </c:val>
          <c:smooth val="0"/>
          <c:extLst xmlns:c16r2="http://schemas.microsoft.com/office/drawing/2015/06/chart">
            <c:ext xmlns:c16="http://schemas.microsoft.com/office/drawing/2014/chart" uri="{C3380CC4-5D6E-409C-BE32-E72D297353CC}">
              <c16:uniqueId val="{00000012-10AC-4E01-9F3E-CE4A9850A519}"/>
            </c:ext>
          </c:extLst>
        </c:ser>
        <c:ser>
          <c:idx val="6"/>
          <c:order val="7"/>
          <c:tx>
            <c:strRef>
              <c:f>Sheet1!$H$1</c:f>
              <c:strCache>
                <c:ptCount val="1"/>
                <c:pt idx="0">
                  <c:v>DR private</c:v>
                </c:pt>
              </c:strCache>
            </c:strRef>
          </c:tx>
          <c:spPr>
            <a:ln>
              <a:solidFill>
                <a:schemeClr val="accent6">
                  <a:lumMod val="40000"/>
                  <a:lumOff val="60000"/>
                </a:schemeClr>
              </a:solidFill>
              <a:prstDash val="solid"/>
            </a:ln>
          </c:spPr>
          <c:marker>
            <c:symbol val="none"/>
          </c:marker>
          <c:dPt>
            <c:idx val="1"/>
            <c:bubble3D val="0"/>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FY2012/13</c:v>
                </c:pt>
                <c:pt idx="1">
                  <c:v>FY2013/14</c:v>
                </c:pt>
                <c:pt idx="2">
                  <c:v>FY2014/15</c:v>
                </c:pt>
                <c:pt idx="3">
                  <c:v>FY2015/16</c:v>
                </c:pt>
              </c:strCache>
            </c:strRef>
          </c:cat>
          <c:val>
            <c:numRef>
              <c:f>Sheet1!$H$2:$H$5</c:f>
              <c:numCache>
                <c:formatCode>0.0%</c:formatCode>
                <c:ptCount val="4"/>
                <c:pt idx="0">
                  <c:v>0.035</c:v>
                </c:pt>
                <c:pt idx="1">
                  <c:v>0.037</c:v>
                </c:pt>
                <c:pt idx="2">
                  <c:v>0.036</c:v>
                </c:pt>
                <c:pt idx="3">
                  <c:v>0.038</c:v>
                </c:pt>
              </c:numCache>
            </c:numRef>
          </c:val>
          <c:smooth val="0"/>
          <c:extLst xmlns:c16r2="http://schemas.microsoft.com/office/drawing/2015/06/chart">
            <c:ext xmlns:c16="http://schemas.microsoft.com/office/drawing/2014/chart" uri="{C3380CC4-5D6E-409C-BE32-E72D297353CC}">
              <c16:uniqueId val="{00000015-10AC-4E01-9F3E-CE4A9850A519}"/>
            </c:ext>
          </c:extLst>
        </c:ser>
        <c:dLbls>
          <c:showLegendKey val="0"/>
          <c:showVal val="0"/>
          <c:showCatName val="0"/>
          <c:showSerName val="0"/>
          <c:showPercent val="0"/>
          <c:showBubbleSize val="0"/>
        </c:dLbls>
        <c:smooth val="0"/>
        <c:axId val="-1320339984"/>
        <c:axId val="-1320332432"/>
      </c:lineChart>
      <c:catAx>
        <c:axId val="-1320339984"/>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320332432"/>
        <c:crosses val="autoZero"/>
        <c:auto val="1"/>
        <c:lblAlgn val="ctr"/>
        <c:lblOffset val="100"/>
        <c:noMultiLvlLbl val="0"/>
      </c:catAx>
      <c:valAx>
        <c:axId val="-1320332432"/>
        <c:scaling>
          <c:orientation val="minMax"/>
        </c:scaling>
        <c:delete val="0"/>
        <c:axPos val="l"/>
        <c:majorGridlines/>
        <c:title>
          <c:tx>
            <c:rich>
              <a:bodyPr rot="-5400000" vert="horz"/>
              <a:lstStyle/>
              <a:p>
                <a:pPr>
                  <a:defRPr/>
                </a:pPr>
                <a:r>
                  <a:rPr lang="en-US" dirty="0"/>
                  <a:t>Median total central IT spending as </a:t>
                </a:r>
                <a:r>
                  <a:rPr lang="en-US" dirty="0" smtClean="0"/>
                  <a:t>a percentage </a:t>
                </a:r>
                <a:r>
                  <a:rPr lang="en-US" dirty="0"/>
                  <a:t>of institutional expenses </a:t>
                </a:r>
              </a:p>
            </c:rich>
          </c:tx>
          <c:layout/>
          <c:overlay val="0"/>
        </c:title>
        <c:numFmt formatCode="0%" sourceLinked="0"/>
        <c:majorTickMark val="out"/>
        <c:minorTickMark val="none"/>
        <c:tickLblPos val="nextTo"/>
        <c:crossAx val="-132033998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tx>
            <c:strRef>
              <c:f>Sheet1!$B$1</c:f>
              <c:strCache>
                <c:ptCount val="1"/>
                <c:pt idx="0">
                  <c:v>Percentage of institutions with a 5% or greater decrease in central IT spending</c:v>
                </c:pt>
              </c:strCache>
            </c:strRef>
          </c:tx>
          <c:spPr>
            <a:noFill/>
            <a:ln w="38100" cmpd="sng">
              <a:solidFill>
                <a:schemeClr val="tx1"/>
              </a:solidFill>
            </a:ln>
          </c:spPr>
          <c:invertIfNegative val="0"/>
          <c:dPt>
            <c:idx val="0"/>
            <c:invertIfNegative val="0"/>
            <c:bubble3D val="0"/>
            <c:spPr>
              <a:noFill/>
              <a:ln w="38100" cmpd="sng">
                <a:solidFill>
                  <a:schemeClr val="accent6">
                    <a:lumMod val="40000"/>
                    <a:lumOff val="60000"/>
                  </a:schemeClr>
                </a:solidFill>
              </a:ln>
            </c:spPr>
            <c:extLst xmlns:c16r2="http://schemas.microsoft.com/office/drawing/2015/06/chart">
              <c:ext xmlns:c16="http://schemas.microsoft.com/office/drawing/2014/chart" uri="{C3380CC4-5D6E-409C-BE32-E72D297353CC}">
                <c16:uniqueId val="{00000001-DCBF-48BB-B9B6-68158CEDBAFA}"/>
              </c:ext>
            </c:extLst>
          </c:dPt>
          <c:dPt>
            <c:idx val="1"/>
            <c:invertIfNegative val="0"/>
            <c:bubble3D val="0"/>
            <c:spPr>
              <a:noFill/>
              <a:ln w="38100" cmpd="sng">
                <a:solidFill>
                  <a:schemeClr val="accent6"/>
                </a:solidFill>
              </a:ln>
            </c:spPr>
            <c:extLst xmlns:c16r2="http://schemas.microsoft.com/office/drawing/2015/06/chart">
              <c:ext xmlns:c16="http://schemas.microsoft.com/office/drawing/2014/chart" uri="{C3380CC4-5D6E-409C-BE32-E72D297353CC}">
                <c16:uniqueId val="{00000003-DCBF-48BB-B9B6-68158CEDBAFA}"/>
              </c:ext>
            </c:extLst>
          </c:dPt>
          <c:dPt>
            <c:idx val="2"/>
            <c:invertIfNegative val="0"/>
            <c:bubble3D val="0"/>
            <c:spPr>
              <a:noFill/>
              <a:ln w="38100" cmpd="sng">
                <a:solidFill>
                  <a:schemeClr val="accent5">
                    <a:lumMod val="40000"/>
                    <a:lumOff val="60000"/>
                  </a:schemeClr>
                </a:solidFill>
              </a:ln>
            </c:spPr>
            <c:extLst xmlns:c16r2="http://schemas.microsoft.com/office/drawing/2015/06/chart">
              <c:ext xmlns:c16="http://schemas.microsoft.com/office/drawing/2014/chart" uri="{C3380CC4-5D6E-409C-BE32-E72D297353CC}">
                <c16:uniqueId val="{00000005-DCBF-48BB-B9B6-68158CEDBAFA}"/>
              </c:ext>
            </c:extLst>
          </c:dPt>
          <c:dPt>
            <c:idx val="3"/>
            <c:invertIfNegative val="0"/>
            <c:bubble3D val="0"/>
            <c:spPr>
              <a:noFill/>
              <a:ln w="38100" cmpd="sng">
                <a:solidFill>
                  <a:schemeClr val="accent5"/>
                </a:solidFill>
              </a:ln>
            </c:spPr>
            <c:extLst xmlns:c16r2="http://schemas.microsoft.com/office/drawing/2015/06/chart">
              <c:ext xmlns:c16="http://schemas.microsoft.com/office/drawing/2014/chart" uri="{C3380CC4-5D6E-409C-BE32-E72D297353CC}">
                <c16:uniqueId val="{00000007-DCBF-48BB-B9B6-68158CEDBAFA}"/>
              </c:ext>
            </c:extLst>
          </c:dPt>
          <c:dPt>
            <c:idx val="4"/>
            <c:invertIfNegative val="0"/>
            <c:bubble3D val="0"/>
            <c:spPr>
              <a:noFill/>
              <a:ln w="38100" cmpd="sng">
                <a:solidFill>
                  <a:schemeClr val="accent3"/>
                </a:solidFill>
              </a:ln>
            </c:spPr>
            <c:extLst xmlns:c16r2="http://schemas.microsoft.com/office/drawing/2015/06/chart">
              <c:ext xmlns:c16="http://schemas.microsoft.com/office/drawing/2014/chart" uri="{C3380CC4-5D6E-409C-BE32-E72D297353CC}">
                <c16:uniqueId val="{00000009-DCBF-48BB-B9B6-68158CEDBAFA}"/>
              </c:ext>
            </c:extLst>
          </c:dPt>
          <c:dPt>
            <c:idx val="5"/>
            <c:invertIfNegative val="0"/>
            <c:bubble3D val="0"/>
            <c:spPr>
              <a:noFill/>
              <a:ln w="38100" cmpd="sng">
                <a:solidFill>
                  <a:schemeClr val="accent2"/>
                </a:solidFill>
              </a:ln>
            </c:spPr>
            <c:extLst xmlns:c16r2="http://schemas.microsoft.com/office/drawing/2015/06/chart">
              <c:ext xmlns:c16="http://schemas.microsoft.com/office/drawing/2014/chart" uri="{C3380CC4-5D6E-409C-BE32-E72D297353CC}">
                <c16:uniqueId val="{0000000B-DCBF-48BB-B9B6-68158CEDBAFA}"/>
              </c:ext>
            </c:extLst>
          </c:dPt>
          <c:dPt>
            <c:idx val="7"/>
            <c:invertIfNegative val="0"/>
            <c:bubble3D val="0"/>
            <c:spPr>
              <a:noFill/>
              <a:ln w="38100" cmpd="sng">
                <a:solidFill>
                  <a:schemeClr val="bg1">
                    <a:lumMod val="75000"/>
                  </a:schemeClr>
                </a:solidFill>
              </a:ln>
            </c:spPr>
            <c:extLst xmlns:c16r2="http://schemas.microsoft.com/office/drawing/2015/06/chart">
              <c:ext xmlns:c16="http://schemas.microsoft.com/office/drawing/2014/chart" uri="{C3380CC4-5D6E-409C-BE32-E72D297353CC}">
                <c16:uniqueId val="{0000000D-DCBF-48BB-B9B6-68158CEDBAFA}"/>
              </c:ext>
            </c:extLst>
          </c:dPt>
          <c:dLbls>
            <c:dLbl>
              <c:idx val="0"/>
              <c:layout>
                <c:manualLayout>
                  <c:x val="-0.119047619047619"/>
                  <c:y val="0.00843881856540084"/>
                </c:manualLayout>
              </c:layout>
              <c:tx>
                <c:rich>
                  <a:bodyPr/>
                  <a:lstStyle/>
                  <a:p>
                    <a:r>
                      <a:rPr lang="is-IS" dirty="0" smtClean="0"/>
                      <a:t>32%</a:t>
                    </a:r>
                    <a:endParaRPr lang="is-I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CBF-48BB-B9B6-68158CEDBAFA}"/>
                </c:ext>
                <c:ext xmlns:c15="http://schemas.microsoft.com/office/drawing/2012/chart" uri="{CE6537A1-D6FC-4f65-9D91-7224C49458BB}">
                  <c15:layout/>
                </c:ext>
              </c:extLst>
            </c:dLbl>
            <c:dLbl>
              <c:idx val="1"/>
              <c:layout>
                <c:manualLayout>
                  <c:x val="-0.119047619047619"/>
                  <c:y val="0.00632928004252641"/>
                </c:manualLayout>
              </c:layout>
              <c:tx>
                <c:rich>
                  <a:bodyPr/>
                  <a:lstStyle/>
                  <a:p>
                    <a:r>
                      <a:rPr lang="pt-BR" dirty="0" smtClean="0"/>
                      <a:t>30%</a:t>
                    </a:r>
                    <a:endParaRPr lang="pt-BR"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CBF-48BB-B9B6-68158CEDBAFA}"/>
                </c:ext>
                <c:ext xmlns:c15="http://schemas.microsoft.com/office/drawing/2012/chart" uri="{CE6537A1-D6FC-4f65-9D91-7224C49458BB}">
                  <c15:layout/>
                </c:ext>
              </c:extLst>
            </c:dLbl>
            <c:dLbl>
              <c:idx val="2"/>
              <c:layout>
                <c:manualLayout>
                  <c:x val="-0.11344537815126"/>
                  <c:y val="-0.00421924316422465"/>
                </c:manualLayout>
              </c:layout>
              <c:tx>
                <c:rich>
                  <a:bodyPr/>
                  <a:lstStyle/>
                  <a:p>
                    <a:r>
                      <a:rPr lang="is-IS" dirty="0" smtClean="0"/>
                      <a:t>27%</a:t>
                    </a:r>
                    <a:endParaRPr lang="is-I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CBF-48BB-B9B6-68158CEDBAFA}"/>
                </c:ext>
                <c:ext xmlns:c15="http://schemas.microsoft.com/office/drawing/2012/chart" uri="{CE6537A1-D6FC-4f65-9D91-7224C49458BB}">
                  <c15:layout/>
                </c:ext>
              </c:extLst>
            </c:dLbl>
            <c:dLbl>
              <c:idx val="3"/>
              <c:layout>
                <c:manualLayout>
                  <c:x val="-0.119047619047619"/>
                  <c:y val="0.00632928004252633"/>
                </c:manualLayout>
              </c:layout>
              <c:tx>
                <c:rich>
                  <a:bodyPr/>
                  <a:lstStyle/>
                  <a:p>
                    <a:r>
                      <a:rPr lang="pt-BR" dirty="0" smtClean="0"/>
                      <a:t>28%</a:t>
                    </a:r>
                    <a:endParaRPr lang="pt-BR"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CBF-48BB-B9B6-68158CEDBAFA}"/>
                </c:ext>
                <c:ext xmlns:c15="http://schemas.microsoft.com/office/drawing/2012/chart" uri="{CE6537A1-D6FC-4f65-9D91-7224C49458BB}">
                  <c15:layout/>
                </c:ext>
              </c:extLst>
            </c:dLbl>
            <c:dLbl>
              <c:idx val="4"/>
              <c:layout>
                <c:manualLayout>
                  <c:x val="-0.138655462184874"/>
                  <c:y val="0.0042195754011762"/>
                </c:manualLayout>
              </c:layout>
              <c:tx>
                <c:rich>
                  <a:bodyPr/>
                  <a:lstStyle/>
                  <a:p>
                    <a:r>
                      <a:rPr lang="is-IS" dirty="0" smtClean="0"/>
                      <a:t>32%</a:t>
                    </a:r>
                    <a:endParaRPr lang="is-I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CBF-48BB-B9B6-68158CEDBAFA}"/>
                </c:ext>
                <c:ext xmlns:c15="http://schemas.microsoft.com/office/drawing/2012/chart" uri="{CE6537A1-D6FC-4f65-9D91-7224C49458BB}">
                  <c15:layout/>
                </c:ext>
              </c:extLst>
            </c:dLbl>
            <c:dLbl>
              <c:idx val="5"/>
              <c:layout>
                <c:manualLayout>
                  <c:x val="-0.137254901960784"/>
                  <c:y val="0.00421940928270042"/>
                </c:manualLayout>
              </c:layout>
              <c:tx>
                <c:rich>
                  <a:bodyPr/>
                  <a:lstStyle/>
                  <a:p>
                    <a:r>
                      <a:rPr lang="it-IT" dirty="0" smtClean="0"/>
                      <a:t>34%</a:t>
                    </a:r>
                    <a:endParaRPr lang="it-IT"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CBF-48BB-B9B6-68158CEDBAFA}"/>
                </c:ext>
                <c:ext xmlns:c15="http://schemas.microsoft.com/office/drawing/2012/chart" uri="{CE6537A1-D6FC-4f65-9D91-7224C49458BB}">
                  <c15:layout/>
                </c:ext>
              </c:extLst>
            </c:dLbl>
            <c:dLbl>
              <c:idx val="7"/>
              <c:layout>
                <c:manualLayout>
                  <c:x val="-0.119047619047619"/>
                  <c:y val="0.00210970464135023"/>
                </c:manualLayout>
              </c:layout>
              <c:tx>
                <c:rich>
                  <a:bodyPr/>
                  <a:lstStyle/>
                  <a:p>
                    <a:r>
                      <a:rPr lang="pt-BR" dirty="0" smtClean="0"/>
                      <a:t>30</a:t>
                    </a:r>
                    <a:r>
                      <a:rPr lang="pt-BR" dirty="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CBF-48BB-B9B6-68158CEDBAFA}"/>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c:formatCode>
                <c:ptCount val="9"/>
                <c:pt idx="0">
                  <c:v>-0.32</c:v>
                </c:pt>
                <c:pt idx="1">
                  <c:v>-0.3</c:v>
                </c:pt>
                <c:pt idx="2">
                  <c:v>-0.27</c:v>
                </c:pt>
                <c:pt idx="3">
                  <c:v>-0.28</c:v>
                </c:pt>
                <c:pt idx="4">
                  <c:v>-0.32</c:v>
                </c:pt>
                <c:pt idx="5">
                  <c:v>-0.34</c:v>
                </c:pt>
                <c:pt idx="7">
                  <c:v>-0.3</c:v>
                </c:pt>
                <c:pt idx="8">
                  <c:v>0.0</c:v>
                </c:pt>
              </c:numCache>
            </c:numRef>
          </c:val>
          <c:extLst xmlns:c16r2="http://schemas.microsoft.com/office/drawing/2015/06/chart">
            <c:ext xmlns:c16="http://schemas.microsoft.com/office/drawing/2014/chart" uri="{C3380CC4-5D6E-409C-BE32-E72D297353CC}">
              <c16:uniqueId val="{0000000E-DCBF-48BB-B9B6-68158CEDBAFA}"/>
            </c:ext>
          </c:extLst>
        </c:ser>
        <c:ser>
          <c:idx val="1"/>
          <c:order val="1"/>
          <c:tx>
            <c:strRef>
              <c:f>Sheet1!$C$1</c:f>
              <c:strCache>
                <c:ptCount val="1"/>
                <c:pt idx="0">
                  <c:v>Percentage of institutions with a 5% or greater increase in central IT spending</c:v>
                </c:pt>
              </c:strCache>
            </c:strRef>
          </c:tx>
          <c:spPr>
            <a:solidFill>
              <a:schemeClr val="bg1">
                <a:lumMod val="75000"/>
              </a:schemeClr>
            </a:solidFill>
          </c:spPr>
          <c:invertIfNegative val="0"/>
          <c:dPt>
            <c:idx val="0"/>
            <c:invertIfNegative val="0"/>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10-DCBF-48BB-B9B6-68158CEDBAFA}"/>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12-DCBF-48BB-B9B6-68158CEDBAFA}"/>
              </c:ext>
            </c:extLst>
          </c:dPt>
          <c:dPt>
            <c:idx val="2"/>
            <c:invertIfNegative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14-DCBF-48BB-B9B6-68158CEDBAFA}"/>
              </c:ext>
            </c:extLst>
          </c:dPt>
          <c:dPt>
            <c:idx val="3"/>
            <c:invertIfNegative val="0"/>
            <c:bubble3D val="0"/>
            <c:spPr>
              <a:solidFill>
                <a:schemeClr val="accent5"/>
              </a:solidFill>
            </c:spPr>
            <c:extLst xmlns:c16r2="http://schemas.microsoft.com/office/drawing/2015/06/chart">
              <c:ext xmlns:c16="http://schemas.microsoft.com/office/drawing/2014/chart" uri="{C3380CC4-5D6E-409C-BE32-E72D297353CC}">
                <c16:uniqueId val="{00000016-DCBF-48BB-B9B6-68158CEDBAFA}"/>
              </c:ext>
            </c:extLst>
          </c:dPt>
          <c:dPt>
            <c:idx val="4"/>
            <c:invertIfNegative val="0"/>
            <c:bubble3D val="0"/>
            <c:spPr>
              <a:solidFill>
                <a:schemeClr val="accent3"/>
              </a:solidFill>
            </c:spPr>
            <c:extLst xmlns:c16r2="http://schemas.microsoft.com/office/drawing/2015/06/chart">
              <c:ext xmlns:c16="http://schemas.microsoft.com/office/drawing/2014/chart" uri="{C3380CC4-5D6E-409C-BE32-E72D297353CC}">
                <c16:uniqueId val="{00000018-DCBF-48BB-B9B6-68158CEDBAFA}"/>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1A-DCBF-48BB-B9B6-68158CEDBAFA}"/>
              </c:ext>
            </c:extLst>
          </c:dPt>
          <c:dLbls>
            <c:dLbl>
              <c:idx val="0"/>
              <c:layout>
                <c:manualLayout>
                  <c:x val="0.152573832682679"/>
                  <c:y val="0.0042194092827004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CBF-48BB-B9B6-68158CEDBAFA}"/>
                </c:ext>
                <c:ext xmlns:c15="http://schemas.microsoft.com/office/drawing/2012/chart" uri="{CE6537A1-D6FC-4f65-9D91-7224C49458BB}">
                  <c15:layout/>
                </c:ext>
              </c:extLst>
            </c:dLbl>
            <c:dLbl>
              <c:idx val="1"/>
              <c:layout>
                <c:manualLayout>
                  <c:x val="0.175070028011204"/>
                  <c:y val="0.004219243164224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CBF-48BB-B9B6-68158CEDBAFA}"/>
                </c:ext>
                <c:ext xmlns:c15="http://schemas.microsoft.com/office/drawing/2012/chart" uri="{CE6537A1-D6FC-4f65-9D91-7224C49458BB}">
                  <c15:layout/>
                </c:ext>
              </c:extLst>
            </c:dLbl>
            <c:dLbl>
              <c:idx val="2"/>
              <c:layout>
                <c:manualLayout>
                  <c:x val="0.148459383753501"/>
                  <c:y val="0.004219243164224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CBF-48BB-B9B6-68158CEDBAFA}"/>
                </c:ext>
                <c:ext xmlns:c15="http://schemas.microsoft.com/office/drawing/2012/chart" uri="{CE6537A1-D6FC-4f65-9D91-7224C49458BB}">
                  <c15:layout/>
                </c:ext>
              </c:extLst>
            </c:dLbl>
            <c:dLbl>
              <c:idx val="3"/>
              <c:layout>
                <c:manualLayout>
                  <c:x val="0.211484593837535"/>
                  <c:y val="-0.0063291139240506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CBF-48BB-B9B6-68158CEDBAFA}"/>
                </c:ext>
                <c:ext xmlns:c15="http://schemas.microsoft.com/office/drawing/2012/chart" uri="{CE6537A1-D6FC-4f65-9D91-7224C49458BB}">
                  <c15:layout/>
                </c:ext>
              </c:extLst>
            </c:dLbl>
            <c:dLbl>
              <c:idx val="4"/>
              <c:layout>
                <c:manualLayout>
                  <c:x val="0.175070028011204"/>
                  <c:y val="0.0063291139240506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CBF-48BB-B9B6-68158CEDBAFA}"/>
                </c:ext>
                <c:ext xmlns:c15="http://schemas.microsoft.com/office/drawing/2012/chart" uri="{CE6537A1-D6FC-4f65-9D91-7224C49458BB}">
                  <c15:layout/>
                </c:ext>
              </c:extLst>
            </c:dLbl>
            <c:dLbl>
              <c:idx val="5"/>
              <c:layout>
                <c:manualLayout>
                  <c:x val="0.180672268907563"/>
                  <c:y val="-0.004219409282700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DCBF-48BB-B9B6-68158CEDBAFA}"/>
                </c:ext>
                <c:ext xmlns:c15="http://schemas.microsoft.com/office/drawing/2012/chart" uri="{CE6537A1-D6FC-4f65-9D91-7224C49458BB}">
                  <c15:layout/>
                </c:ext>
              </c:extLst>
            </c:dLbl>
            <c:dLbl>
              <c:idx val="7"/>
              <c:layout>
                <c:manualLayout>
                  <c:x val="0.175070028011204"/>
                  <c:y val="-0.0021097046413502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DCBF-48BB-B9B6-68158CEDBAFA}"/>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Sheet1!$C$2:$C$10</c:f>
              <c:numCache>
                <c:formatCode>0%</c:formatCode>
                <c:ptCount val="9"/>
                <c:pt idx="0">
                  <c:v>0.38</c:v>
                </c:pt>
                <c:pt idx="1">
                  <c:v>0.47</c:v>
                </c:pt>
                <c:pt idx="2">
                  <c:v>0.39</c:v>
                </c:pt>
                <c:pt idx="3">
                  <c:v>0.58</c:v>
                </c:pt>
                <c:pt idx="4">
                  <c:v>0.46</c:v>
                </c:pt>
                <c:pt idx="5">
                  <c:v>0.47</c:v>
                </c:pt>
                <c:pt idx="7">
                  <c:v>0.46</c:v>
                </c:pt>
                <c:pt idx="8">
                  <c:v>0.0</c:v>
                </c:pt>
              </c:numCache>
            </c:numRef>
          </c:val>
          <c:extLst xmlns:c16r2="http://schemas.microsoft.com/office/drawing/2015/06/chart">
            <c:ext xmlns:c16="http://schemas.microsoft.com/office/drawing/2014/chart" uri="{C3380CC4-5D6E-409C-BE32-E72D297353CC}">
              <c16:uniqueId val="{0000001C-DCBF-48BB-B9B6-68158CEDBAFA}"/>
            </c:ext>
          </c:extLst>
        </c:ser>
        <c:dLbls>
          <c:showLegendKey val="0"/>
          <c:showVal val="0"/>
          <c:showCatName val="0"/>
          <c:showSerName val="0"/>
          <c:showPercent val="0"/>
          <c:showBubbleSize val="0"/>
        </c:dLbls>
        <c:gapWidth val="150"/>
        <c:overlap val="100"/>
        <c:axId val="-1312158416"/>
        <c:axId val="-1312154320"/>
      </c:barChart>
      <c:catAx>
        <c:axId val="-1312158416"/>
        <c:scaling>
          <c:orientation val="minMax"/>
        </c:scaling>
        <c:delete val="0"/>
        <c:axPos val="l"/>
        <c:numFmt formatCode="General" sourceLinked="0"/>
        <c:majorTickMark val="out"/>
        <c:minorTickMark val="none"/>
        <c:tickLblPos val="low"/>
        <c:crossAx val="-1312154320"/>
        <c:crosses val="autoZero"/>
        <c:auto val="1"/>
        <c:lblAlgn val="ctr"/>
        <c:lblOffset val="100"/>
        <c:noMultiLvlLbl val="0"/>
      </c:catAx>
      <c:valAx>
        <c:axId val="-1312154320"/>
        <c:scaling>
          <c:orientation val="minMax"/>
          <c:min val="-0.5"/>
        </c:scaling>
        <c:delete val="0"/>
        <c:axPos val="b"/>
        <c:majorGridlines/>
        <c:numFmt formatCode="0%" sourceLinked="1"/>
        <c:majorTickMark val="out"/>
        <c:minorTickMark val="none"/>
        <c:tickLblPos val="nextTo"/>
        <c:crossAx val="-1312158416"/>
        <c:crosses val="autoZero"/>
        <c:crossBetween val="between"/>
      </c:val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7265748031496"/>
          <c:y val="0.0281385281385281"/>
          <c:w val="0.754112751531059"/>
          <c:h val="0.840938234993353"/>
        </c:manualLayout>
      </c:layout>
      <c:barChart>
        <c:barDir val="bar"/>
        <c:grouping val="stacked"/>
        <c:varyColors val="0"/>
        <c:ser>
          <c:idx val="1"/>
          <c:order val="0"/>
          <c:tx>
            <c:strRef>
              <c:f>Sheet1!$C$1</c:f>
              <c:strCache>
                <c:ptCount val="1"/>
                <c:pt idx="0">
                  <c:v>Central IT compensation, noncompensation, and capital spending as a percentage of total central IT spending</c:v>
                </c:pt>
              </c:strCache>
            </c:strRef>
          </c:tx>
          <c:spPr>
            <a:noFill/>
            <a:ln>
              <a:noFill/>
            </a:ln>
            <a:effectLst/>
          </c:spPr>
          <c:invertIfNegative val="0"/>
          <c:dLbls>
            <c:dLbl>
              <c:idx val="21"/>
              <c:layout>
                <c:manualLayout>
                  <c:x val="0.032875"/>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118-49FA-9359-B9010C2ACE62}"/>
                </c:ext>
                <c:ext xmlns:c15="http://schemas.microsoft.com/office/drawing/2012/chart" uri="{CE6537A1-D6FC-4f65-9D91-7224C49458BB}">
                  <c15:layout/>
                </c:ext>
              </c:extLst>
            </c:dLbl>
            <c:dLbl>
              <c:idx val="22"/>
              <c:layout>
                <c:manualLayout>
                  <c:x val="0.032875"/>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118-49FA-9359-B9010C2ACE62}"/>
                </c:ext>
                <c:ext xmlns:c15="http://schemas.microsoft.com/office/drawing/2012/chart" uri="{CE6537A1-D6FC-4f65-9D91-7224C49458BB}">
                  <c15:layout/>
                </c:ext>
              </c:extLst>
            </c:dLbl>
            <c:dLbl>
              <c:idx val="23"/>
              <c:layout>
                <c:manualLayout>
                  <c:x val="0.032875"/>
                  <c:y val="0.0021645021645021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118-49FA-9359-B9010C2ACE62}"/>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Sheet1!$A$2:$B$25</c:f>
              <c:multiLvlStrCache>
                <c:ptCount val="24"/>
                <c:lvl>
                  <c:pt idx="0">
                    <c:v>External providers</c:v>
                  </c:pt>
                  <c:pt idx="1">
                    <c:v>In-house infrastructure and services</c:v>
                  </c:pt>
                  <c:pt idx="2">
                    <c:v>Ongoing compensation</c:v>
                  </c:pt>
                  <c:pt idx="3">
                    <c:v>External providers</c:v>
                  </c:pt>
                  <c:pt idx="4">
                    <c:v>In-house infrastructure and services</c:v>
                  </c:pt>
                  <c:pt idx="5">
                    <c:v>Ongoing compensation</c:v>
                  </c:pt>
                  <c:pt idx="6">
                    <c:v>External providers</c:v>
                  </c:pt>
                  <c:pt idx="7">
                    <c:v>In-house infrastructure and services</c:v>
                  </c:pt>
                  <c:pt idx="8">
                    <c:v>Ongoing compensation</c:v>
                  </c:pt>
                  <c:pt idx="9">
                    <c:v>External providers</c:v>
                  </c:pt>
                  <c:pt idx="10">
                    <c:v>In-house infrastructure and services</c:v>
                  </c:pt>
                  <c:pt idx="11">
                    <c:v>Ongoing compensation</c:v>
                  </c:pt>
                  <c:pt idx="12">
                    <c:v>External providers</c:v>
                  </c:pt>
                  <c:pt idx="13">
                    <c:v>In-house infrastructure and services</c:v>
                  </c:pt>
                  <c:pt idx="14">
                    <c:v>Ongoing compensation</c:v>
                  </c:pt>
                  <c:pt idx="15">
                    <c:v>External providers</c:v>
                  </c:pt>
                  <c:pt idx="16">
                    <c:v>In-house infrastructure and services</c:v>
                  </c:pt>
                  <c:pt idx="17">
                    <c:v>Ongoing compensation</c:v>
                  </c:pt>
                  <c:pt idx="18">
                    <c:v>External providers</c:v>
                  </c:pt>
                  <c:pt idx="19">
                    <c:v>In-house infrastructure and services</c:v>
                  </c:pt>
                  <c:pt idx="20">
                    <c:v>Ongoing compensation</c:v>
                  </c:pt>
                  <c:pt idx="21">
                    <c:v>External providers</c:v>
                  </c:pt>
                  <c:pt idx="22">
                    <c:v>In-house infrastructure and services</c:v>
                  </c:pt>
                  <c:pt idx="23">
                    <c:v>Ongoing compensation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Sheet1!$C$2:$C$25</c:f>
              <c:numCache>
                <c:formatCode>0%</c:formatCode>
                <c:ptCount val="24"/>
                <c:pt idx="0">
                  <c:v>0.02</c:v>
                </c:pt>
                <c:pt idx="1">
                  <c:v>0.31</c:v>
                </c:pt>
                <c:pt idx="2">
                  <c:v>0.57</c:v>
                </c:pt>
                <c:pt idx="3">
                  <c:v>0.04</c:v>
                </c:pt>
                <c:pt idx="4">
                  <c:v>0.34</c:v>
                </c:pt>
                <c:pt idx="5">
                  <c:v>0.53</c:v>
                </c:pt>
                <c:pt idx="6">
                  <c:v>0.06</c:v>
                </c:pt>
                <c:pt idx="7">
                  <c:v>0.38</c:v>
                </c:pt>
                <c:pt idx="8">
                  <c:v>0.51</c:v>
                </c:pt>
                <c:pt idx="9">
                  <c:v>0.04</c:v>
                </c:pt>
                <c:pt idx="10">
                  <c:v>0.28</c:v>
                </c:pt>
                <c:pt idx="11">
                  <c:v>0.57</c:v>
                </c:pt>
                <c:pt idx="12">
                  <c:v>0.03</c:v>
                </c:pt>
                <c:pt idx="13">
                  <c:v>0.37</c:v>
                </c:pt>
                <c:pt idx="14">
                  <c:v>0.57</c:v>
                </c:pt>
                <c:pt idx="15">
                  <c:v>0.05</c:v>
                </c:pt>
                <c:pt idx="16">
                  <c:v>0.3</c:v>
                </c:pt>
                <c:pt idx="17">
                  <c:v>0.54</c:v>
                </c:pt>
                <c:pt idx="18">
                  <c:v>0.04</c:v>
                </c:pt>
                <c:pt idx="19">
                  <c:v>0.34</c:v>
                </c:pt>
                <c:pt idx="20">
                  <c:v>0.54</c:v>
                </c:pt>
                <c:pt idx="21">
                  <c:v>0.0</c:v>
                </c:pt>
                <c:pt idx="22">
                  <c:v>0.0</c:v>
                </c:pt>
                <c:pt idx="23">
                  <c:v>0.0</c:v>
                </c:pt>
              </c:numCache>
            </c:numRef>
          </c:val>
          <c:extLst xmlns:c16r2="http://schemas.microsoft.com/office/drawing/2015/06/chart">
            <c:ext xmlns:c16="http://schemas.microsoft.com/office/drawing/2014/chart" uri="{C3380CC4-5D6E-409C-BE32-E72D297353CC}">
              <c16:uniqueId val="{00000003-E118-49FA-9359-B9010C2ACE62}"/>
            </c:ext>
          </c:extLst>
        </c:ser>
        <c:ser>
          <c:idx val="2"/>
          <c:order val="1"/>
          <c:tx>
            <c:strRef>
              <c:f>Sheet1!$D$1</c:f>
              <c:strCache>
                <c:ptCount val="1"/>
                <c:pt idx="0">
                  <c:v>Graph marker</c:v>
                </c:pt>
              </c:strCache>
            </c:strRef>
          </c:tx>
          <c:spPr>
            <a:solidFill>
              <a:schemeClr val="tx1"/>
            </a:solidFill>
          </c:spPr>
          <c:invertIfNegative val="0"/>
          <c:dPt>
            <c:idx val="0"/>
            <c:invertIfNegative val="0"/>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5-E118-49FA-9359-B9010C2ACE62}"/>
              </c:ext>
            </c:extLst>
          </c:dPt>
          <c:dPt>
            <c:idx val="1"/>
            <c:invertIfNegative val="0"/>
            <c:bubble3D val="0"/>
            <c:spPr>
              <a:solidFill>
                <a:srgbClr val="FCD5B5"/>
              </a:solidFill>
            </c:spPr>
            <c:extLst xmlns:c16r2="http://schemas.microsoft.com/office/drawing/2015/06/chart">
              <c:ext xmlns:c16="http://schemas.microsoft.com/office/drawing/2014/chart" uri="{C3380CC4-5D6E-409C-BE32-E72D297353CC}">
                <c16:uniqueId val="{00000007-E118-49FA-9359-B9010C2ACE62}"/>
              </c:ext>
            </c:extLst>
          </c:dPt>
          <c:dPt>
            <c:idx val="2"/>
            <c:invertIfNegative val="0"/>
            <c:bubble3D val="0"/>
            <c:spPr>
              <a:solidFill>
                <a:srgbClr val="FCD5B5"/>
              </a:solidFill>
            </c:spPr>
            <c:extLst xmlns:c16r2="http://schemas.microsoft.com/office/drawing/2015/06/chart">
              <c:ext xmlns:c16="http://schemas.microsoft.com/office/drawing/2014/chart" uri="{C3380CC4-5D6E-409C-BE32-E72D297353CC}">
                <c16:uniqueId val="{00000009-E118-49FA-9359-B9010C2ACE62}"/>
              </c:ext>
            </c:extLst>
          </c:dPt>
          <c:dPt>
            <c:idx val="3"/>
            <c:invertIfNegative val="0"/>
            <c:bubble3D val="0"/>
            <c:spPr>
              <a:solidFill>
                <a:srgbClr val="F79646"/>
              </a:solidFill>
            </c:spPr>
            <c:extLst xmlns:c16r2="http://schemas.microsoft.com/office/drawing/2015/06/chart">
              <c:ext xmlns:c16="http://schemas.microsoft.com/office/drawing/2014/chart" uri="{C3380CC4-5D6E-409C-BE32-E72D297353CC}">
                <c16:uniqueId val="{0000000B-E118-49FA-9359-B9010C2ACE62}"/>
              </c:ext>
            </c:extLst>
          </c:dPt>
          <c:dPt>
            <c:idx val="4"/>
            <c:invertIfNegative val="0"/>
            <c:bubble3D val="0"/>
            <c:spPr>
              <a:solidFill>
                <a:srgbClr val="F79646"/>
              </a:solidFill>
            </c:spPr>
            <c:extLst xmlns:c16r2="http://schemas.microsoft.com/office/drawing/2015/06/chart">
              <c:ext xmlns:c16="http://schemas.microsoft.com/office/drawing/2014/chart" uri="{C3380CC4-5D6E-409C-BE32-E72D297353CC}">
                <c16:uniqueId val="{0000000D-E118-49FA-9359-B9010C2ACE62}"/>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F-E118-49FA-9359-B9010C2ACE62}"/>
              </c:ext>
            </c:extLst>
          </c:dPt>
          <c:dPt>
            <c:idx val="6"/>
            <c:invertIfNegative val="0"/>
            <c:bubble3D val="0"/>
            <c:spPr>
              <a:solidFill>
                <a:srgbClr val="B7DEE8"/>
              </a:solidFill>
            </c:spPr>
            <c:extLst xmlns:c16r2="http://schemas.microsoft.com/office/drawing/2015/06/chart">
              <c:ext xmlns:c16="http://schemas.microsoft.com/office/drawing/2014/chart" uri="{C3380CC4-5D6E-409C-BE32-E72D297353CC}">
                <c16:uniqueId val="{00000011-E118-49FA-9359-B9010C2ACE62}"/>
              </c:ext>
            </c:extLst>
          </c:dPt>
          <c:dPt>
            <c:idx val="7"/>
            <c:invertIfNegative val="0"/>
            <c:bubble3D val="0"/>
            <c:spPr>
              <a:solidFill>
                <a:srgbClr val="B7DEE8"/>
              </a:solidFill>
            </c:spPr>
            <c:extLst xmlns:c16r2="http://schemas.microsoft.com/office/drawing/2015/06/chart">
              <c:ext xmlns:c16="http://schemas.microsoft.com/office/drawing/2014/chart" uri="{C3380CC4-5D6E-409C-BE32-E72D297353CC}">
                <c16:uniqueId val="{00000013-E118-49FA-9359-B9010C2ACE62}"/>
              </c:ext>
            </c:extLst>
          </c:dPt>
          <c:dPt>
            <c:idx val="8"/>
            <c:invertIfNegative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15-E118-49FA-9359-B9010C2ACE62}"/>
              </c:ext>
            </c:extLst>
          </c:dPt>
          <c:dPt>
            <c:idx val="9"/>
            <c:invertIfNegative val="0"/>
            <c:bubble3D val="0"/>
            <c:spPr>
              <a:solidFill>
                <a:srgbClr val="4BACC6"/>
              </a:solidFill>
            </c:spPr>
            <c:extLst xmlns:c16r2="http://schemas.microsoft.com/office/drawing/2015/06/chart">
              <c:ext xmlns:c16="http://schemas.microsoft.com/office/drawing/2014/chart" uri="{C3380CC4-5D6E-409C-BE32-E72D297353CC}">
                <c16:uniqueId val="{00000017-E118-49FA-9359-B9010C2ACE62}"/>
              </c:ext>
            </c:extLst>
          </c:dPt>
          <c:dPt>
            <c:idx val="10"/>
            <c:invertIfNegative val="0"/>
            <c:bubble3D val="0"/>
            <c:spPr>
              <a:solidFill>
                <a:srgbClr val="4BACC6"/>
              </a:solidFill>
            </c:spPr>
            <c:extLst xmlns:c16r2="http://schemas.microsoft.com/office/drawing/2015/06/chart">
              <c:ext xmlns:c16="http://schemas.microsoft.com/office/drawing/2014/chart" uri="{C3380CC4-5D6E-409C-BE32-E72D297353CC}">
                <c16:uniqueId val="{00000019-E118-49FA-9359-B9010C2ACE62}"/>
              </c:ext>
            </c:extLst>
          </c:dPt>
          <c:dPt>
            <c:idx val="11"/>
            <c:invertIfNegative val="0"/>
            <c:bubble3D val="0"/>
            <c:spPr>
              <a:solidFill>
                <a:schemeClr val="accent5"/>
              </a:solidFill>
            </c:spPr>
            <c:extLst xmlns:c16r2="http://schemas.microsoft.com/office/drawing/2015/06/chart">
              <c:ext xmlns:c16="http://schemas.microsoft.com/office/drawing/2014/chart" uri="{C3380CC4-5D6E-409C-BE32-E72D297353CC}">
                <c16:uniqueId val="{0000001B-E118-49FA-9359-B9010C2ACE62}"/>
              </c:ext>
            </c:extLst>
          </c:dPt>
          <c:dPt>
            <c:idx val="12"/>
            <c:invertIfNegative val="0"/>
            <c:bubble3D val="0"/>
            <c:spPr>
              <a:solidFill>
                <a:srgbClr val="9BBB59"/>
              </a:solidFill>
            </c:spPr>
            <c:extLst xmlns:c16r2="http://schemas.microsoft.com/office/drawing/2015/06/chart">
              <c:ext xmlns:c16="http://schemas.microsoft.com/office/drawing/2014/chart" uri="{C3380CC4-5D6E-409C-BE32-E72D297353CC}">
                <c16:uniqueId val="{0000001D-E118-49FA-9359-B9010C2ACE62}"/>
              </c:ext>
            </c:extLst>
          </c:dPt>
          <c:dPt>
            <c:idx val="13"/>
            <c:invertIfNegative val="0"/>
            <c:bubble3D val="0"/>
            <c:spPr>
              <a:solidFill>
                <a:srgbClr val="9BBB59"/>
              </a:solidFill>
            </c:spPr>
            <c:extLst xmlns:c16r2="http://schemas.microsoft.com/office/drawing/2015/06/chart">
              <c:ext xmlns:c16="http://schemas.microsoft.com/office/drawing/2014/chart" uri="{C3380CC4-5D6E-409C-BE32-E72D297353CC}">
                <c16:uniqueId val="{0000001F-E118-49FA-9359-B9010C2ACE62}"/>
              </c:ext>
            </c:extLst>
          </c:dPt>
          <c:dPt>
            <c:idx val="14"/>
            <c:invertIfNegative val="0"/>
            <c:bubble3D val="0"/>
            <c:spPr>
              <a:solidFill>
                <a:schemeClr val="accent3"/>
              </a:solidFill>
            </c:spPr>
            <c:extLst xmlns:c16r2="http://schemas.microsoft.com/office/drawing/2015/06/chart">
              <c:ext xmlns:c16="http://schemas.microsoft.com/office/drawing/2014/chart" uri="{C3380CC4-5D6E-409C-BE32-E72D297353CC}">
                <c16:uniqueId val="{00000021-E118-49FA-9359-B9010C2ACE62}"/>
              </c:ext>
            </c:extLst>
          </c:dPt>
          <c:dPt>
            <c:idx val="15"/>
            <c:invertIfNegative val="0"/>
            <c:bubble3D val="0"/>
            <c:spPr>
              <a:solidFill>
                <a:srgbClr val="C0504D"/>
              </a:solidFill>
            </c:spPr>
            <c:extLst xmlns:c16r2="http://schemas.microsoft.com/office/drawing/2015/06/chart">
              <c:ext xmlns:c16="http://schemas.microsoft.com/office/drawing/2014/chart" uri="{C3380CC4-5D6E-409C-BE32-E72D297353CC}">
                <c16:uniqueId val="{00000023-E118-49FA-9359-B9010C2ACE62}"/>
              </c:ext>
            </c:extLst>
          </c:dPt>
          <c:dPt>
            <c:idx val="16"/>
            <c:invertIfNegative val="0"/>
            <c:bubble3D val="0"/>
            <c:spPr>
              <a:solidFill>
                <a:srgbClr val="C0504D"/>
              </a:solidFill>
            </c:spPr>
            <c:extLst xmlns:c16r2="http://schemas.microsoft.com/office/drawing/2015/06/chart">
              <c:ext xmlns:c16="http://schemas.microsoft.com/office/drawing/2014/chart" uri="{C3380CC4-5D6E-409C-BE32-E72D297353CC}">
                <c16:uniqueId val="{00000025-E118-49FA-9359-B9010C2ACE62}"/>
              </c:ext>
            </c:extLst>
          </c:dPt>
          <c:dPt>
            <c:idx val="17"/>
            <c:invertIfNegative val="0"/>
            <c:bubble3D val="0"/>
            <c:spPr>
              <a:solidFill>
                <a:schemeClr val="accent2"/>
              </a:solidFill>
            </c:spPr>
            <c:extLst xmlns:c16r2="http://schemas.microsoft.com/office/drawing/2015/06/chart">
              <c:ext xmlns:c16="http://schemas.microsoft.com/office/drawing/2014/chart" uri="{C3380CC4-5D6E-409C-BE32-E72D297353CC}">
                <c16:uniqueId val="{00000027-E118-49FA-9359-B9010C2ACE62}"/>
              </c:ext>
            </c:extLst>
          </c:dPt>
          <c:dPt>
            <c:idx val="18"/>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29-E118-49FA-9359-B9010C2ACE62}"/>
              </c:ext>
            </c:extLst>
          </c:dPt>
          <c:dPt>
            <c:idx val="19"/>
            <c:invertIfNegative val="0"/>
            <c:bubble3D val="0"/>
            <c:spPr>
              <a:solidFill>
                <a:srgbClr val="BFBFBF"/>
              </a:solidFill>
            </c:spPr>
            <c:extLst xmlns:c16r2="http://schemas.microsoft.com/office/drawing/2015/06/chart">
              <c:ext xmlns:c16="http://schemas.microsoft.com/office/drawing/2014/chart" uri="{C3380CC4-5D6E-409C-BE32-E72D297353CC}">
                <c16:uniqueId val="{0000002B-E118-49FA-9359-B9010C2ACE62}"/>
              </c:ext>
            </c:extLst>
          </c:dPt>
          <c:dPt>
            <c:idx val="20"/>
            <c:invertIfNegative val="0"/>
            <c:bubble3D val="0"/>
            <c:spPr>
              <a:solidFill>
                <a:srgbClr val="BFBFBF"/>
              </a:solidFill>
            </c:spPr>
            <c:extLst xmlns:c16r2="http://schemas.microsoft.com/office/drawing/2015/06/chart">
              <c:ext xmlns:c16="http://schemas.microsoft.com/office/drawing/2014/chart" uri="{C3380CC4-5D6E-409C-BE32-E72D297353CC}">
                <c16:uniqueId val="{0000002D-E118-49FA-9359-B9010C2ACE62}"/>
              </c:ext>
            </c:extLst>
          </c:dPt>
          <c:dPt>
            <c:idx val="21"/>
            <c:invertIfNegative val="0"/>
            <c:bubble3D val="0"/>
            <c:spPr>
              <a:solidFill>
                <a:srgbClr val="4F81BD"/>
              </a:solidFill>
            </c:spPr>
            <c:extLst xmlns:c16r2="http://schemas.microsoft.com/office/drawing/2015/06/chart">
              <c:ext xmlns:c16="http://schemas.microsoft.com/office/drawing/2014/chart" uri="{C3380CC4-5D6E-409C-BE32-E72D297353CC}">
                <c16:uniqueId val="{0000002F-E118-49FA-9359-B9010C2ACE62}"/>
              </c:ext>
            </c:extLst>
          </c:dPt>
          <c:dPt>
            <c:idx val="22"/>
            <c:invertIfNegative val="0"/>
            <c:bubble3D val="0"/>
            <c:spPr>
              <a:solidFill>
                <a:schemeClr val="accent1"/>
              </a:solidFill>
            </c:spPr>
            <c:extLst xmlns:c16r2="http://schemas.microsoft.com/office/drawing/2015/06/chart">
              <c:ext xmlns:c16="http://schemas.microsoft.com/office/drawing/2014/chart" uri="{C3380CC4-5D6E-409C-BE32-E72D297353CC}">
                <c16:uniqueId val="{00000031-E118-49FA-9359-B9010C2ACE62}"/>
              </c:ext>
            </c:extLst>
          </c:dPt>
          <c:dPt>
            <c:idx val="23"/>
            <c:invertIfNegative val="0"/>
            <c:bubble3D val="0"/>
            <c:spPr>
              <a:solidFill>
                <a:srgbClr val="4F81BD"/>
              </a:solidFill>
            </c:spPr>
            <c:extLst xmlns:c16r2="http://schemas.microsoft.com/office/drawing/2015/06/chart">
              <c:ext xmlns:c16="http://schemas.microsoft.com/office/drawing/2014/chart" uri="{C3380CC4-5D6E-409C-BE32-E72D297353CC}">
                <c16:uniqueId val="{00000033-E118-49FA-9359-B9010C2ACE62}"/>
              </c:ext>
            </c:extLst>
          </c:dPt>
          <c:cat>
            <c:multiLvlStrRef>
              <c:f>Sheet1!$A$2:$B$25</c:f>
              <c:multiLvlStrCache>
                <c:ptCount val="24"/>
                <c:lvl>
                  <c:pt idx="0">
                    <c:v>External providers</c:v>
                  </c:pt>
                  <c:pt idx="1">
                    <c:v>In-house infrastructure and services</c:v>
                  </c:pt>
                  <c:pt idx="2">
                    <c:v>Ongoing compensation</c:v>
                  </c:pt>
                  <c:pt idx="3">
                    <c:v>External providers</c:v>
                  </c:pt>
                  <c:pt idx="4">
                    <c:v>In-house infrastructure and services</c:v>
                  </c:pt>
                  <c:pt idx="5">
                    <c:v>Ongoing compensation</c:v>
                  </c:pt>
                  <c:pt idx="6">
                    <c:v>External providers</c:v>
                  </c:pt>
                  <c:pt idx="7">
                    <c:v>In-house infrastructure and services</c:v>
                  </c:pt>
                  <c:pt idx="8">
                    <c:v>Ongoing compensation</c:v>
                  </c:pt>
                  <c:pt idx="9">
                    <c:v>External providers</c:v>
                  </c:pt>
                  <c:pt idx="10">
                    <c:v>In-house infrastructure and services</c:v>
                  </c:pt>
                  <c:pt idx="11">
                    <c:v>Ongoing compensation</c:v>
                  </c:pt>
                  <c:pt idx="12">
                    <c:v>External providers</c:v>
                  </c:pt>
                  <c:pt idx="13">
                    <c:v>In-house infrastructure and services</c:v>
                  </c:pt>
                  <c:pt idx="14">
                    <c:v>Ongoing compensation</c:v>
                  </c:pt>
                  <c:pt idx="15">
                    <c:v>External providers</c:v>
                  </c:pt>
                  <c:pt idx="16">
                    <c:v>In-house infrastructure and services</c:v>
                  </c:pt>
                  <c:pt idx="17">
                    <c:v>Ongoing compensation</c:v>
                  </c:pt>
                  <c:pt idx="18">
                    <c:v>External providers</c:v>
                  </c:pt>
                  <c:pt idx="19">
                    <c:v>In-house infrastructure and services</c:v>
                  </c:pt>
                  <c:pt idx="20">
                    <c:v>Ongoing compensation</c:v>
                  </c:pt>
                  <c:pt idx="21">
                    <c:v>External providers</c:v>
                  </c:pt>
                  <c:pt idx="22">
                    <c:v>In-house infrastructure and services</c:v>
                  </c:pt>
                  <c:pt idx="23">
                    <c:v>Ongoing compensation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Sheet1!$D$2:$D$25</c:f>
              <c:numCache>
                <c:formatCode>0%</c:formatCode>
                <c:ptCount val="24"/>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numCache>
            </c:numRef>
          </c:val>
          <c:extLst xmlns:c16r2="http://schemas.microsoft.com/office/drawing/2015/06/chart">
            <c:ext xmlns:c16="http://schemas.microsoft.com/office/drawing/2014/chart" uri="{C3380CC4-5D6E-409C-BE32-E72D297353CC}">
              <c16:uniqueId val="{00000034-E118-49FA-9359-B9010C2ACE62}"/>
            </c:ext>
          </c:extLst>
        </c:ser>
        <c:dLbls>
          <c:showLegendKey val="0"/>
          <c:showVal val="0"/>
          <c:showCatName val="0"/>
          <c:showSerName val="0"/>
          <c:showPercent val="0"/>
          <c:showBubbleSize val="0"/>
        </c:dLbls>
        <c:gapWidth val="150"/>
        <c:overlap val="100"/>
        <c:axId val="-1312017792"/>
        <c:axId val="-1312013760"/>
      </c:barChart>
      <c:catAx>
        <c:axId val="-1312017792"/>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1312013760"/>
        <c:crosses val="autoZero"/>
        <c:auto val="0"/>
        <c:lblAlgn val="ctr"/>
        <c:lblOffset val="100"/>
        <c:noMultiLvlLbl val="0"/>
      </c:catAx>
      <c:valAx>
        <c:axId val="-1312013760"/>
        <c:scaling>
          <c:orientation val="minMax"/>
          <c:max val="1.0"/>
        </c:scaling>
        <c:delete val="0"/>
        <c:axPos val="b"/>
        <c:title>
          <c:tx>
            <c:rich>
              <a:bodyPr/>
              <a:lstStyle/>
              <a:p>
                <a:pPr>
                  <a:defRPr/>
                </a:pPr>
                <a:r>
                  <a:rPr lang="en-US" dirty="0"/>
                  <a:t>Median central IT </a:t>
                </a:r>
                <a:r>
                  <a:rPr lang="en-US" dirty="0" smtClean="0"/>
                  <a:t>ongoing compensation, in-house infrastructure, and external providers </a:t>
                </a:r>
                <a:br>
                  <a:rPr lang="en-US" dirty="0" smtClean="0"/>
                </a:br>
                <a:r>
                  <a:rPr lang="en-US" dirty="0" smtClean="0"/>
                  <a:t>spending </a:t>
                </a:r>
                <a:r>
                  <a:rPr lang="en-US" dirty="0"/>
                  <a:t>as a percentage of total central IT spending </a:t>
                </a:r>
              </a:p>
            </c:rich>
          </c:tx>
          <c:layout>
            <c:manualLayout>
              <c:xMode val="edge"/>
              <c:yMode val="edge"/>
              <c:x val="0.315330708661417"/>
              <c:y val="0.93008658008658"/>
            </c:manualLayout>
          </c:layout>
          <c:overlay val="0"/>
        </c:title>
        <c:numFmt formatCode="0%" sourceLinked="0"/>
        <c:majorTickMark val="out"/>
        <c:minorTickMark val="none"/>
        <c:tickLblPos val="nextTo"/>
        <c:crossAx val="-1312017792"/>
        <c:crosses val="autoZero"/>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Lbls>
            <c:dLbl>
              <c:idx val="21"/>
              <c:layout>
                <c:manualLayout>
                  <c:x val="0.0314861111111111"/>
                  <c:y val="-0.0021645021645021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8A6-40DF-9DCE-28073F2FDC20}"/>
                </c:ext>
                <c:ext xmlns:c15="http://schemas.microsoft.com/office/drawing/2012/chart" uri="{CE6537A1-D6FC-4f65-9D91-7224C49458BB}">
                  <c15:layout/>
                </c:ext>
              </c:extLst>
            </c:dLbl>
            <c:dLbl>
              <c:idx val="22"/>
              <c:layout>
                <c:manualLayout>
                  <c:x val="0.0314861111111111"/>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8A6-40DF-9DCE-28073F2FDC20}"/>
                </c:ext>
                <c:ext xmlns:c15="http://schemas.microsoft.com/office/drawing/2012/chart" uri="{CE6537A1-D6FC-4f65-9D91-7224C49458BB}">
                  <c15:layout/>
                </c:ext>
              </c:extLst>
            </c:dLbl>
            <c:dLbl>
              <c:idx val="23"/>
              <c:layout>
                <c:manualLayout>
                  <c:x val="0.0314861111111111"/>
                  <c:y val="0.0021645021645021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8A6-40DF-9DCE-28073F2FDC20}"/>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Sheet1!$A$2:$B$25</c:f>
              <c:multiLvlStrCache>
                <c:ptCount val="24"/>
                <c:lvl>
                  <c:pt idx="0">
                    <c:v>Transform</c:v>
                  </c:pt>
                  <c:pt idx="1">
                    <c:v>Grow</c:v>
                  </c:pt>
                  <c:pt idx="2">
                    <c:v>Run</c:v>
                  </c:pt>
                  <c:pt idx="3">
                    <c:v>Transform</c:v>
                  </c:pt>
                  <c:pt idx="4">
                    <c:v>Grow</c:v>
                  </c:pt>
                  <c:pt idx="5">
                    <c:v>Run</c:v>
                  </c:pt>
                  <c:pt idx="6">
                    <c:v>Transform</c:v>
                  </c:pt>
                  <c:pt idx="7">
                    <c:v>Grow</c:v>
                  </c:pt>
                  <c:pt idx="8">
                    <c:v>Run</c:v>
                  </c:pt>
                  <c:pt idx="9">
                    <c:v>Transform</c:v>
                  </c:pt>
                  <c:pt idx="10">
                    <c:v>Grow</c:v>
                  </c:pt>
                  <c:pt idx="11">
                    <c:v>Run</c:v>
                  </c:pt>
                  <c:pt idx="12">
                    <c:v>Transform</c:v>
                  </c:pt>
                  <c:pt idx="13">
                    <c:v>Grow</c:v>
                  </c:pt>
                  <c:pt idx="14">
                    <c:v>Run</c:v>
                  </c:pt>
                  <c:pt idx="15">
                    <c:v>Transform</c:v>
                  </c:pt>
                  <c:pt idx="16">
                    <c:v>Grow</c:v>
                  </c:pt>
                  <c:pt idx="17">
                    <c:v>Run</c:v>
                  </c:pt>
                  <c:pt idx="18">
                    <c:v>Transform</c:v>
                  </c:pt>
                  <c:pt idx="19">
                    <c:v>Grow</c:v>
                  </c:pt>
                  <c:pt idx="20">
                    <c:v>Run</c:v>
                  </c:pt>
                  <c:pt idx="21">
                    <c:v>Transform</c:v>
                  </c:pt>
                  <c:pt idx="22">
                    <c:v>Grow</c:v>
                  </c:pt>
                  <c:pt idx="23">
                    <c:v>Run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Sheet1!$C$2:$C$25</c:f>
              <c:numCache>
                <c:formatCode>0%</c:formatCode>
                <c:ptCount val="24"/>
                <c:pt idx="0">
                  <c:v>0.1</c:v>
                </c:pt>
                <c:pt idx="1">
                  <c:v>0.15</c:v>
                </c:pt>
                <c:pt idx="2">
                  <c:v>0.75</c:v>
                </c:pt>
                <c:pt idx="3">
                  <c:v>0.05</c:v>
                </c:pt>
                <c:pt idx="4">
                  <c:v>0.1</c:v>
                </c:pt>
                <c:pt idx="5">
                  <c:v>0.8</c:v>
                </c:pt>
                <c:pt idx="6">
                  <c:v>0.05</c:v>
                </c:pt>
                <c:pt idx="7">
                  <c:v>0.15</c:v>
                </c:pt>
                <c:pt idx="8">
                  <c:v>0.8</c:v>
                </c:pt>
                <c:pt idx="9">
                  <c:v>0.06</c:v>
                </c:pt>
                <c:pt idx="10">
                  <c:v>0.1</c:v>
                </c:pt>
                <c:pt idx="11">
                  <c:v>0.8</c:v>
                </c:pt>
                <c:pt idx="12">
                  <c:v>0.05</c:v>
                </c:pt>
                <c:pt idx="13">
                  <c:v>0.1</c:v>
                </c:pt>
                <c:pt idx="14">
                  <c:v>0.85</c:v>
                </c:pt>
                <c:pt idx="15">
                  <c:v>0.1</c:v>
                </c:pt>
                <c:pt idx="16">
                  <c:v>0.1</c:v>
                </c:pt>
                <c:pt idx="17">
                  <c:v>0.8</c:v>
                </c:pt>
                <c:pt idx="18">
                  <c:v>0.05</c:v>
                </c:pt>
                <c:pt idx="19">
                  <c:v>0.1</c:v>
                </c:pt>
                <c:pt idx="20">
                  <c:v>0.8</c:v>
                </c:pt>
                <c:pt idx="21">
                  <c:v>0.0</c:v>
                </c:pt>
                <c:pt idx="22">
                  <c:v>0.0</c:v>
                </c:pt>
                <c:pt idx="23">
                  <c:v>0.0</c:v>
                </c:pt>
              </c:numCache>
            </c:numRef>
          </c:val>
          <c:extLst xmlns:c16r2="http://schemas.microsoft.com/office/drawing/2015/06/chart">
            <c:ext xmlns:c16="http://schemas.microsoft.com/office/drawing/2014/chart" uri="{C3380CC4-5D6E-409C-BE32-E72D297353CC}">
              <c16:uniqueId val="{00000003-88A6-40DF-9DCE-28073F2FDC20}"/>
            </c:ext>
          </c:extLst>
        </c:ser>
        <c:ser>
          <c:idx val="2"/>
          <c:order val="1"/>
          <c:tx>
            <c:strRef>
              <c:f>Sheet1!$D$1</c:f>
              <c:strCache>
                <c:ptCount val="1"/>
                <c:pt idx="0">
                  <c:v>Graph marker</c:v>
                </c:pt>
              </c:strCache>
            </c:strRef>
          </c:tx>
          <c:spPr>
            <a:solidFill>
              <a:schemeClr val="tx1"/>
            </a:solidFill>
          </c:spPr>
          <c:invertIfNegative val="0"/>
          <c:dPt>
            <c:idx val="0"/>
            <c:invertIfNegative val="0"/>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5-88A6-40DF-9DCE-28073F2FDC20}"/>
              </c:ext>
            </c:extLst>
          </c:dPt>
          <c:dPt>
            <c:idx val="1"/>
            <c:invertIfNegative val="0"/>
            <c:bubble3D val="0"/>
            <c:spPr>
              <a:solidFill>
                <a:srgbClr val="FCD5B5"/>
              </a:solidFill>
            </c:spPr>
            <c:extLst xmlns:c16r2="http://schemas.microsoft.com/office/drawing/2015/06/chart">
              <c:ext xmlns:c16="http://schemas.microsoft.com/office/drawing/2014/chart" uri="{C3380CC4-5D6E-409C-BE32-E72D297353CC}">
                <c16:uniqueId val="{00000007-88A6-40DF-9DCE-28073F2FDC20}"/>
              </c:ext>
            </c:extLst>
          </c:dPt>
          <c:dPt>
            <c:idx val="2"/>
            <c:invertIfNegative val="0"/>
            <c:bubble3D val="0"/>
            <c:spPr>
              <a:solidFill>
                <a:srgbClr val="FCD5B5"/>
              </a:solidFill>
            </c:spPr>
            <c:extLst xmlns:c16r2="http://schemas.microsoft.com/office/drawing/2015/06/chart">
              <c:ext xmlns:c16="http://schemas.microsoft.com/office/drawing/2014/chart" uri="{C3380CC4-5D6E-409C-BE32-E72D297353CC}">
                <c16:uniqueId val="{00000009-88A6-40DF-9DCE-28073F2FDC20}"/>
              </c:ext>
            </c:extLst>
          </c:dPt>
          <c:dPt>
            <c:idx val="3"/>
            <c:invertIfNegative val="0"/>
            <c:bubble3D val="0"/>
            <c:spPr>
              <a:solidFill>
                <a:srgbClr val="F79646"/>
              </a:solidFill>
            </c:spPr>
            <c:extLst xmlns:c16r2="http://schemas.microsoft.com/office/drawing/2015/06/chart">
              <c:ext xmlns:c16="http://schemas.microsoft.com/office/drawing/2014/chart" uri="{C3380CC4-5D6E-409C-BE32-E72D297353CC}">
                <c16:uniqueId val="{0000000B-88A6-40DF-9DCE-28073F2FDC20}"/>
              </c:ext>
            </c:extLst>
          </c:dPt>
          <c:dPt>
            <c:idx val="4"/>
            <c:invertIfNegative val="0"/>
            <c:bubble3D val="0"/>
            <c:spPr>
              <a:solidFill>
                <a:srgbClr val="F79646"/>
              </a:solidFill>
            </c:spPr>
            <c:extLst xmlns:c16r2="http://schemas.microsoft.com/office/drawing/2015/06/chart">
              <c:ext xmlns:c16="http://schemas.microsoft.com/office/drawing/2014/chart" uri="{C3380CC4-5D6E-409C-BE32-E72D297353CC}">
                <c16:uniqueId val="{0000000D-88A6-40DF-9DCE-28073F2FDC20}"/>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F-88A6-40DF-9DCE-28073F2FDC20}"/>
              </c:ext>
            </c:extLst>
          </c:dPt>
          <c:dPt>
            <c:idx val="6"/>
            <c:invertIfNegative val="0"/>
            <c:bubble3D val="0"/>
            <c:spPr>
              <a:solidFill>
                <a:srgbClr val="B7DEE8"/>
              </a:solidFill>
            </c:spPr>
            <c:extLst xmlns:c16r2="http://schemas.microsoft.com/office/drawing/2015/06/chart">
              <c:ext xmlns:c16="http://schemas.microsoft.com/office/drawing/2014/chart" uri="{C3380CC4-5D6E-409C-BE32-E72D297353CC}">
                <c16:uniqueId val="{00000011-88A6-40DF-9DCE-28073F2FDC20}"/>
              </c:ext>
            </c:extLst>
          </c:dPt>
          <c:dPt>
            <c:idx val="7"/>
            <c:invertIfNegative val="0"/>
            <c:bubble3D val="0"/>
            <c:spPr>
              <a:solidFill>
                <a:srgbClr val="B7DEE8"/>
              </a:solidFill>
            </c:spPr>
            <c:extLst xmlns:c16r2="http://schemas.microsoft.com/office/drawing/2015/06/chart">
              <c:ext xmlns:c16="http://schemas.microsoft.com/office/drawing/2014/chart" uri="{C3380CC4-5D6E-409C-BE32-E72D297353CC}">
                <c16:uniqueId val="{00000013-88A6-40DF-9DCE-28073F2FDC20}"/>
              </c:ext>
            </c:extLst>
          </c:dPt>
          <c:dPt>
            <c:idx val="8"/>
            <c:invertIfNegative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15-88A6-40DF-9DCE-28073F2FDC20}"/>
              </c:ext>
            </c:extLst>
          </c:dPt>
          <c:dPt>
            <c:idx val="9"/>
            <c:invertIfNegative val="0"/>
            <c:bubble3D val="0"/>
            <c:spPr>
              <a:solidFill>
                <a:srgbClr val="4BACC6"/>
              </a:solidFill>
            </c:spPr>
            <c:extLst xmlns:c16r2="http://schemas.microsoft.com/office/drawing/2015/06/chart">
              <c:ext xmlns:c16="http://schemas.microsoft.com/office/drawing/2014/chart" uri="{C3380CC4-5D6E-409C-BE32-E72D297353CC}">
                <c16:uniqueId val="{00000017-88A6-40DF-9DCE-28073F2FDC20}"/>
              </c:ext>
            </c:extLst>
          </c:dPt>
          <c:dPt>
            <c:idx val="10"/>
            <c:invertIfNegative val="0"/>
            <c:bubble3D val="0"/>
            <c:spPr>
              <a:solidFill>
                <a:srgbClr val="4BACC6"/>
              </a:solidFill>
            </c:spPr>
            <c:extLst xmlns:c16r2="http://schemas.microsoft.com/office/drawing/2015/06/chart">
              <c:ext xmlns:c16="http://schemas.microsoft.com/office/drawing/2014/chart" uri="{C3380CC4-5D6E-409C-BE32-E72D297353CC}">
                <c16:uniqueId val="{00000019-88A6-40DF-9DCE-28073F2FDC20}"/>
              </c:ext>
            </c:extLst>
          </c:dPt>
          <c:dPt>
            <c:idx val="11"/>
            <c:invertIfNegative val="0"/>
            <c:bubble3D val="0"/>
            <c:spPr>
              <a:solidFill>
                <a:schemeClr val="accent5"/>
              </a:solidFill>
            </c:spPr>
            <c:extLst xmlns:c16r2="http://schemas.microsoft.com/office/drawing/2015/06/chart">
              <c:ext xmlns:c16="http://schemas.microsoft.com/office/drawing/2014/chart" uri="{C3380CC4-5D6E-409C-BE32-E72D297353CC}">
                <c16:uniqueId val="{0000001B-88A6-40DF-9DCE-28073F2FDC20}"/>
              </c:ext>
            </c:extLst>
          </c:dPt>
          <c:dPt>
            <c:idx val="12"/>
            <c:invertIfNegative val="0"/>
            <c:bubble3D val="0"/>
            <c:spPr>
              <a:solidFill>
                <a:srgbClr val="9BBB59"/>
              </a:solidFill>
            </c:spPr>
            <c:extLst xmlns:c16r2="http://schemas.microsoft.com/office/drawing/2015/06/chart">
              <c:ext xmlns:c16="http://schemas.microsoft.com/office/drawing/2014/chart" uri="{C3380CC4-5D6E-409C-BE32-E72D297353CC}">
                <c16:uniqueId val="{0000001D-88A6-40DF-9DCE-28073F2FDC20}"/>
              </c:ext>
            </c:extLst>
          </c:dPt>
          <c:dPt>
            <c:idx val="13"/>
            <c:invertIfNegative val="0"/>
            <c:bubble3D val="0"/>
            <c:spPr>
              <a:solidFill>
                <a:srgbClr val="9BBB59"/>
              </a:solidFill>
            </c:spPr>
            <c:extLst xmlns:c16r2="http://schemas.microsoft.com/office/drawing/2015/06/chart">
              <c:ext xmlns:c16="http://schemas.microsoft.com/office/drawing/2014/chart" uri="{C3380CC4-5D6E-409C-BE32-E72D297353CC}">
                <c16:uniqueId val="{0000001F-88A6-40DF-9DCE-28073F2FDC20}"/>
              </c:ext>
            </c:extLst>
          </c:dPt>
          <c:dPt>
            <c:idx val="14"/>
            <c:invertIfNegative val="0"/>
            <c:bubble3D val="0"/>
            <c:spPr>
              <a:solidFill>
                <a:schemeClr val="accent3"/>
              </a:solidFill>
            </c:spPr>
            <c:extLst xmlns:c16r2="http://schemas.microsoft.com/office/drawing/2015/06/chart">
              <c:ext xmlns:c16="http://schemas.microsoft.com/office/drawing/2014/chart" uri="{C3380CC4-5D6E-409C-BE32-E72D297353CC}">
                <c16:uniqueId val="{00000021-88A6-40DF-9DCE-28073F2FDC20}"/>
              </c:ext>
            </c:extLst>
          </c:dPt>
          <c:dPt>
            <c:idx val="15"/>
            <c:invertIfNegative val="0"/>
            <c:bubble3D val="0"/>
            <c:spPr>
              <a:solidFill>
                <a:srgbClr val="C0504D"/>
              </a:solidFill>
            </c:spPr>
            <c:extLst xmlns:c16r2="http://schemas.microsoft.com/office/drawing/2015/06/chart">
              <c:ext xmlns:c16="http://schemas.microsoft.com/office/drawing/2014/chart" uri="{C3380CC4-5D6E-409C-BE32-E72D297353CC}">
                <c16:uniqueId val="{00000023-88A6-40DF-9DCE-28073F2FDC20}"/>
              </c:ext>
            </c:extLst>
          </c:dPt>
          <c:dPt>
            <c:idx val="16"/>
            <c:invertIfNegative val="0"/>
            <c:bubble3D val="0"/>
            <c:spPr>
              <a:solidFill>
                <a:srgbClr val="C0504D"/>
              </a:solidFill>
            </c:spPr>
            <c:extLst xmlns:c16r2="http://schemas.microsoft.com/office/drawing/2015/06/chart">
              <c:ext xmlns:c16="http://schemas.microsoft.com/office/drawing/2014/chart" uri="{C3380CC4-5D6E-409C-BE32-E72D297353CC}">
                <c16:uniqueId val="{00000025-88A6-40DF-9DCE-28073F2FDC20}"/>
              </c:ext>
            </c:extLst>
          </c:dPt>
          <c:dPt>
            <c:idx val="17"/>
            <c:invertIfNegative val="0"/>
            <c:bubble3D val="0"/>
            <c:spPr>
              <a:solidFill>
                <a:schemeClr val="accent2"/>
              </a:solidFill>
            </c:spPr>
            <c:extLst xmlns:c16r2="http://schemas.microsoft.com/office/drawing/2015/06/chart">
              <c:ext xmlns:c16="http://schemas.microsoft.com/office/drawing/2014/chart" uri="{C3380CC4-5D6E-409C-BE32-E72D297353CC}">
                <c16:uniqueId val="{00000027-88A6-40DF-9DCE-28073F2FDC20}"/>
              </c:ext>
            </c:extLst>
          </c:dPt>
          <c:dPt>
            <c:idx val="18"/>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29-88A6-40DF-9DCE-28073F2FDC20}"/>
              </c:ext>
            </c:extLst>
          </c:dPt>
          <c:dPt>
            <c:idx val="19"/>
            <c:invertIfNegative val="0"/>
            <c:bubble3D val="0"/>
            <c:spPr>
              <a:solidFill>
                <a:srgbClr val="BFBFBF"/>
              </a:solidFill>
            </c:spPr>
            <c:extLst xmlns:c16r2="http://schemas.microsoft.com/office/drawing/2015/06/chart">
              <c:ext xmlns:c16="http://schemas.microsoft.com/office/drawing/2014/chart" uri="{C3380CC4-5D6E-409C-BE32-E72D297353CC}">
                <c16:uniqueId val="{0000002B-88A6-40DF-9DCE-28073F2FDC20}"/>
              </c:ext>
            </c:extLst>
          </c:dPt>
          <c:dPt>
            <c:idx val="20"/>
            <c:invertIfNegative val="0"/>
            <c:bubble3D val="0"/>
            <c:spPr>
              <a:solidFill>
                <a:srgbClr val="BFBFBF"/>
              </a:solidFill>
            </c:spPr>
            <c:extLst xmlns:c16r2="http://schemas.microsoft.com/office/drawing/2015/06/chart">
              <c:ext xmlns:c16="http://schemas.microsoft.com/office/drawing/2014/chart" uri="{C3380CC4-5D6E-409C-BE32-E72D297353CC}">
                <c16:uniqueId val="{0000002D-88A6-40DF-9DCE-28073F2FDC20}"/>
              </c:ext>
            </c:extLst>
          </c:dPt>
          <c:dPt>
            <c:idx val="21"/>
            <c:invertIfNegative val="0"/>
            <c:bubble3D val="0"/>
            <c:spPr>
              <a:solidFill>
                <a:srgbClr val="4F81BD"/>
              </a:solidFill>
            </c:spPr>
            <c:extLst xmlns:c16r2="http://schemas.microsoft.com/office/drawing/2015/06/chart">
              <c:ext xmlns:c16="http://schemas.microsoft.com/office/drawing/2014/chart" uri="{C3380CC4-5D6E-409C-BE32-E72D297353CC}">
                <c16:uniqueId val="{0000002F-88A6-40DF-9DCE-28073F2FDC20}"/>
              </c:ext>
            </c:extLst>
          </c:dPt>
          <c:dPt>
            <c:idx val="22"/>
            <c:invertIfNegative val="0"/>
            <c:bubble3D val="0"/>
            <c:spPr>
              <a:solidFill>
                <a:schemeClr val="accent1"/>
              </a:solidFill>
            </c:spPr>
            <c:extLst xmlns:c16r2="http://schemas.microsoft.com/office/drawing/2015/06/chart">
              <c:ext xmlns:c16="http://schemas.microsoft.com/office/drawing/2014/chart" uri="{C3380CC4-5D6E-409C-BE32-E72D297353CC}">
                <c16:uniqueId val="{00000031-88A6-40DF-9DCE-28073F2FDC20}"/>
              </c:ext>
            </c:extLst>
          </c:dPt>
          <c:dPt>
            <c:idx val="23"/>
            <c:invertIfNegative val="0"/>
            <c:bubble3D val="0"/>
            <c:spPr>
              <a:solidFill>
                <a:srgbClr val="4F81BD"/>
              </a:solidFill>
            </c:spPr>
            <c:extLst xmlns:c16r2="http://schemas.microsoft.com/office/drawing/2015/06/chart">
              <c:ext xmlns:c16="http://schemas.microsoft.com/office/drawing/2014/chart" uri="{C3380CC4-5D6E-409C-BE32-E72D297353CC}">
                <c16:uniqueId val="{00000033-88A6-40DF-9DCE-28073F2FDC20}"/>
              </c:ext>
            </c:extLst>
          </c:dPt>
          <c:cat>
            <c:multiLvlStrRef>
              <c:f>Sheet1!$A$2:$B$25</c:f>
              <c:multiLvlStrCache>
                <c:ptCount val="24"/>
                <c:lvl>
                  <c:pt idx="0">
                    <c:v>Transform</c:v>
                  </c:pt>
                  <c:pt idx="1">
                    <c:v>Grow</c:v>
                  </c:pt>
                  <c:pt idx="2">
                    <c:v>Run</c:v>
                  </c:pt>
                  <c:pt idx="3">
                    <c:v>Transform</c:v>
                  </c:pt>
                  <c:pt idx="4">
                    <c:v>Grow</c:v>
                  </c:pt>
                  <c:pt idx="5">
                    <c:v>Run</c:v>
                  </c:pt>
                  <c:pt idx="6">
                    <c:v>Transform</c:v>
                  </c:pt>
                  <c:pt idx="7">
                    <c:v>Grow</c:v>
                  </c:pt>
                  <c:pt idx="8">
                    <c:v>Run</c:v>
                  </c:pt>
                  <c:pt idx="9">
                    <c:v>Transform</c:v>
                  </c:pt>
                  <c:pt idx="10">
                    <c:v>Grow</c:v>
                  </c:pt>
                  <c:pt idx="11">
                    <c:v>Run</c:v>
                  </c:pt>
                  <c:pt idx="12">
                    <c:v>Transform</c:v>
                  </c:pt>
                  <c:pt idx="13">
                    <c:v>Grow</c:v>
                  </c:pt>
                  <c:pt idx="14">
                    <c:v>Run</c:v>
                  </c:pt>
                  <c:pt idx="15">
                    <c:v>Transform</c:v>
                  </c:pt>
                  <c:pt idx="16">
                    <c:v>Grow</c:v>
                  </c:pt>
                  <c:pt idx="17">
                    <c:v>Run</c:v>
                  </c:pt>
                  <c:pt idx="18">
                    <c:v>Transform</c:v>
                  </c:pt>
                  <c:pt idx="19">
                    <c:v>Grow</c:v>
                  </c:pt>
                  <c:pt idx="20">
                    <c:v>Run</c:v>
                  </c:pt>
                  <c:pt idx="21">
                    <c:v>Transform</c:v>
                  </c:pt>
                  <c:pt idx="22">
                    <c:v>Grow</c:v>
                  </c:pt>
                  <c:pt idx="23">
                    <c:v>Run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Sheet1!$D$2:$D$25</c:f>
              <c:numCache>
                <c:formatCode>0%</c:formatCode>
                <c:ptCount val="24"/>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numCache>
            </c:numRef>
          </c:val>
          <c:extLst xmlns:c16r2="http://schemas.microsoft.com/office/drawing/2015/06/chart">
            <c:ext xmlns:c16="http://schemas.microsoft.com/office/drawing/2014/chart" uri="{C3380CC4-5D6E-409C-BE32-E72D297353CC}">
              <c16:uniqueId val="{00000034-88A6-40DF-9DCE-28073F2FDC20}"/>
            </c:ext>
          </c:extLst>
        </c:ser>
        <c:dLbls>
          <c:showLegendKey val="0"/>
          <c:showVal val="0"/>
          <c:showCatName val="0"/>
          <c:showSerName val="0"/>
          <c:showPercent val="0"/>
          <c:showBubbleSize val="0"/>
        </c:dLbls>
        <c:gapWidth val="150"/>
        <c:overlap val="100"/>
        <c:axId val="-1311867024"/>
        <c:axId val="-1311862960"/>
      </c:barChart>
      <c:catAx>
        <c:axId val="-1311867024"/>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1311862960"/>
        <c:crosses val="autoZero"/>
        <c:auto val="0"/>
        <c:lblAlgn val="ctr"/>
        <c:lblOffset val="100"/>
        <c:noMultiLvlLbl val="0"/>
      </c:catAx>
      <c:valAx>
        <c:axId val="-1311862960"/>
        <c:scaling>
          <c:orientation val="minMax"/>
          <c:max val="1.0"/>
        </c:scaling>
        <c:delete val="0"/>
        <c:axPos val="b"/>
        <c:title>
          <c:tx>
            <c:rich>
              <a:bodyPr/>
              <a:lstStyle/>
              <a:p>
                <a:pPr>
                  <a:defRPr/>
                </a:pPr>
                <a:r>
                  <a:rPr lang="en-US"/>
                  <a:t>Median percentage of central IT spending on running, growing, and transforming the institution </a:t>
                </a:r>
              </a:p>
            </c:rich>
          </c:tx>
          <c:layout>
            <c:manualLayout>
              <c:xMode val="edge"/>
              <c:yMode val="edge"/>
              <c:x val="0.224280183727034"/>
              <c:y val="0.947186147186147"/>
            </c:manualLayout>
          </c:layout>
          <c:overlay val="0"/>
        </c:title>
        <c:numFmt formatCode="0%" sourceLinked="1"/>
        <c:majorTickMark val="out"/>
        <c:minorTickMark val="none"/>
        <c:tickLblPos val="nextTo"/>
        <c:crossAx val="-1311867024"/>
        <c:crosses val="autoZero"/>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IT domain area spending as a percentage of central IT spending</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1-0442-4844-8F3A-4077A8493767}"/>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0442-4844-8F3A-4077A8493767}"/>
              </c:ext>
            </c:extLst>
          </c:dPt>
          <c:dPt>
            <c:idx val="2"/>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5-0442-4844-8F3A-4077A8493767}"/>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0442-4844-8F3A-4077A8493767}"/>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0442-4844-8F3A-4077A8493767}"/>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0442-4844-8F3A-4077A8493767}"/>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0442-4844-8F3A-4077A8493767}"/>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0442-4844-8F3A-4077A8493767}"/>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0442-4844-8F3A-4077A8493767}"/>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0442-4844-8F3A-4077A8493767}"/>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0442-4844-8F3A-4077A8493767}"/>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0442-4844-8F3A-4077A8493767}"/>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0442-4844-8F3A-4077A8493767}"/>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0442-4844-8F3A-4077A8493767}"/>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0442-4844-8F3A-4077A8493767}"/>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0442-4844-8F3A-4077A8493767}"/>
              </c:ext>
            </c:extLst>
          </c:dPt>
          <c:dLbls>
            <c:dLbl>
              <c:idx val="7"/>
              <c:layout>
                <c:manualLayout>
                  <c:x val="0.0162393516599899"/>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442-4844-8F3A-4077A8493767}"/>
                </c:ext>
                <c:ext xmlns:c15="http://schemas.microsoft.com/office/drawing/2012/chart" uri="{CE6537A1-D6FC-4f65-9D91-7224C49458BB}">
                  <c15:layout/>
                </c:ext>
              </c:extLst>
            </c:dLbl>
            <c:dLbl>
              <c:idx val="15"/>
              <c:layout>
                <c:manualLayout>
                  <c:x val="0.0162393516599899"/>
                  <c:y val="0.0021645021645021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0442-4844-8F3A-4077A8493767}"/>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IT support services</c:v>
                  </c:pt>
                  <c:pt idx="8">
                    <c:v>Information systems</c:v>
                  </c:pt>
                </c:lvl>
              </c:multiLvlStrCache>
            </c:multiLvlStrRef>
          </c:cat>
          <c:val>
            <c:numRef>
              <c:f>Sheet1!$C$2:$C$17</c:f>
              <c:numCache>
                <c:formatCode>0%</c:formatCode>
                <c:ptCount val="16"/>
                <c:pt idx="0">
                  <c:v>0.13</c:v>
                </c:pt>
                <c:pt idx="1">
                  <c:v>0.13</c:v>
                </c:pt>
                <c:pt idx="2">
                  <c:v>0.16</c:v>
                </c:pt>
                <c:pt idx="3">
                  <c:v>0.13</c:v>
                </c:pt>
                <c:pt idx="4">
                  <c:v>0.18</c:v>
                </c:pt>
                <c:pt idx="5">
                  <c:v>0.27</c:v>
                </c:pt>
                <c:pt idx="6">
                  <c:v>0.16</c:v>
                </c:pt>
                <c:pt idx="7">
                  <c:v>0.0</c:v>
                </c:pt>
                <c:pt idx="8">
                  <c:v>0.19</c:v>
                </c:pt>
                <c:pt idx="9">
                  <c:v>0.17</c:v>
                </c:pt>
                <c:pt idx="10">
                  <c:v>0.2</c:v>
                </c:pt>
                <c:pt idx="11">
                  <c:v>0.18</c:v>
                </c:pt>
                <c:pt idx="12">
                  <c:v>0.17</c:v>
                </c:pt>
                <c:pt idx="13">
                  <c:v>0.15</c:v>
                </c:pt>
                <c:pt idx="14">
                  <c:v>0.18</c:v>
                </c:pt>
                <c:pt idx="15">
                  <c:v>0.0</c:v>
                </c:pt>
              </c:numCache>
            </c:numRef>
          </c:val>
          <c:extLst xmlns:c16r2="http://schemas.microsoft.com/office/drawing/2015/06/chart">
            <c:ext xmlns:c16="http://schemas.microsoft.com/office/drawing/2014/chart" uri="{C3380CC4-5D6E-409C-BE32-E72D297353CC}">
              <c16:uniqueId val="{00000020-0442-4844-8F3A-4077A8493767}"/>
            </c:ext>
          </c:extLst>
        </c:ser>
        <c:dLbls>
          <c:showLegendKey val="0"/>
          <c:showVal val="0"/>
          <c:showCatName val="0"/>
          <c:showSerName val="0"/>
          <c:showPercent val="0"/>
          <c:showBubbleSize val="0"/>
        </c:dLbls>
        <c:gapWidth val="150"/>
        <c:overlap val="100"/>
        <c:axId val="-1306486752"/>
        <c:axId val="-1306482736"/>
      </c:barChart>
      <c:catAx>
        <c:axId val="-1306486752"/>
        <c:scaling>
          <c:orientation val="minMax"/>
        </c:scaling>
        <c:delete val="0"/>
        <c:axPos val="l"/>
        <c:majorGridlines/>
        <c:numFmt formatCode="General" sourceLinked="1"/>
        <c:majorTickMark val="out"/>
        <c:minorTickMark val="none"/>
        <c:tickLblPos val="nextTo"/>
        <c:crossAx val="-1306482736"/>
        <c:crosses val="autoZero"/>
        <c:auto val="0"/>
        <c:lblAlgn val="ctr"/>
        <c:lblOffset val="100"/>
        <c:noMultiLvlLbl val="0"/>
      </c:catAx>
      <c:valAx>
        <c:axId val="-1306482736"/>
        <c:scaling>
          <c:orientation val="minMax"/>
          <c:max val="0.3"/>
          <c:min val="0.0"/>
        </c:scaling>
        <c:delete val="0"/>
        <c:axPos val="b"/>
        <c:majorGridlines/>
        <c:title>
          <c:tx>
            <c:rich>
              <a:bodyPr/>
              <a:lstStyle/>
              <a:p>
                <a:pPr>
                  <a:defRPr/>
                </a:pPr>
                <a:r>
                  <a:rPr lang="en-US" dirty="0"/>
                  <a:t>Median IT </a:t>
                </a:r>
                <a:r>
                  <a:rPr lang="en-US" dirty="0" smtClean="0"/>
                  <a:t>domain </a:t>
                </a:r>
                <a:r>
                  <a:rPr lang="en-US" dirty="0"/>
                  <a:t>area spending as a percentage of central IT spending </a:t>
                </a:r>
              </a:p>
            </c:rich>
          </c:tx>
          <c:layout/>
          <c:overlay val="0"/>
        </c:title>
        <c:numFmt formatCode="0%" sourceLinked="1"/>
        <c:majorTickMark val="out"/>
        <c:minorTickMark val="none"/>
        <c:tickLblPos val="nextTo"/>
        <c:crossAx val="-13064867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A0CB-43FF-91C5-80FA643C4274}"/>
              </c:ext>
            </c:extLst>
          </c:dPt>
          <c:dPt>
            <c:idx val="1"/>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03-A0CB-43FF-91C5-80FA643C4274}"/>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A0CB-43FF-91C5-80FA643C4274}"/>
              </c:ext>
            </c:extLst>
          </c:dPt>
          <c:dPt>
            <c:idx val="3"/>
            <c:invertIfNegative val="0"/>
            <c:bubble3D val="0"/>
            <c:spPr>
              <a:solidFill>
                <a:srgbClr val="4BACC6"/>
              </a:solidFill>
              <a:ln>
                <a:noFill/>
              </a:ln>
              <a:effectLst/>
            </c:spPr>
            <c:extLst xmlns:c16r2="http://schemas.microsoft.com/office/drawing/2015/06/chart">
              <c:ext xmlns:c16="http://schemas.microsoft.com/office/drawing/2014/chart" uri="{C3380CC4-5D6E-409C-BE32-E72D297353CC}">
                <c16:uniqueId val="{00000007-A0CB-43FF-91C5-80FA643C4274}"/>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A0CB-43FF-91C5-80FA643C4274}"/>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A0CB-43FF-91C5-80FA643C4274}"/>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A0CB-43FF-91C5-80FA643C4274}"/>
              </c:ext>
            </c:extLst>
          </c:dPt>
          <c:dPt>
            <c:idx val="7"/>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0F-A0CB-43FF-91C5-80FA643C4274}"/>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A0CB-43FF-91C5-80FA643C4274}"/>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A0CB-43FF-91C5-80FA643C4274}"/>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A0CB-43FF-91C5-80FA643C4274}"/>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A0CB-43FF-91C5-80FA643C4274}"/>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A0CB-43FF-91C5-80FA643C4274}"/>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A0CB-43FF-91C5-80FA643C4274}"/>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A0CB-43FF-91C5-80FA643C4274}"/>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A0CB-43FF-91C5-80FA643C4274}"/>
              </c:ext>
            </c:extLst>
          </c:dPt>
          <c:dLbls>
            <c:dLbl>
              <c:idx val="7"/>
              <c:layout>
                <c:manualLayout>
                  <c:x val="0.0199852649997697"/>
                  <c:y val="-0.006493506493506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0CB-43FF-91C5-80FA643C4274}"/>
                </c:ext>
                <c:ext xmlns:c15="http://schemas.microsoft.com/office/drawing/2012/chart" uri="{CE6537A1-D6FC-4f65-9D91-7224C49458BB}">
                  <c15:layout/>
                </c:ext>
              </c:extLst>
            </c:dLbl>
            <c:dLbl>
              <c:idx val="15"/>
              <c:layout>
                <c:manualLayout>
                  <c:x val="0.0199852649997697"/>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A0CB-43FF-91C5-80FA643C4274}"/>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Communications infrastructure</c:v>
                  </c:pt>
                  <c:pt idx="8">
                    <c:v>Enterprise infrastructure</c:v>
                  </c:pt>
                </c:lvl>
              </c:multiLvlStrCache>
            </c:multiLvlStrRef>
          </c:cat>
          <c:val>
            <c:numRef>
              <c:f>Sheet1!$C$2:$C$17</c:f>
              <c:numCache>
                <c:formatCode>0%</c:formatCode>
                <c:ptCount val="16"/>
                <c:pt idx="0">
                  <c:v>0.13</c:v>
                </c:pt>
                <c:pt idx="1">
                  <c:v>0.19</c:v>
                </c:pt>
                <c:pt idx="2">
                  <c:v>0.1</c:v>
                </c:pt>
                <c:pt idx="3">
                  <c:v>0.1</c:v>
                </c:pt>
                <c:pt idx="4">
                  <c:v>0.1</c:v>
                </c:pt>
                <c:pt idx="5">
                  <c:v>0.08</c:v>
                </c:pt>
                <c:pt idx="6">
                  <c:v>0.12</c:v>
                </c:pt>
                <c:pt idx="7">
                  <c:v>0.0</c:v>
                </c:pt>
                <c:pt idx="8">
                  <c:v>0.19</c:v>
                </c:pt>
                <c:pt idx="9">
                  <c:v>0.16</c:v>
                </c:pt>
                <c:pt idx="10">
                  <c:v>0.17</c:v>
                </c:pt>
                <c:pt idx="11">
                  <c:v>0.17</c:v>
                </c:pt>
                <c:pt idx="12">
                  <c:v>0.14</c:v>
                </c:pt>
                <c:pt idx="13">
                  <c:v>0.12</c:v>
                </c:pt>
                <c:pt idx="14">
                  <c:v>0.16</c:v>
                </c:pt>
                <c:pt idx="15">
                  <c:v>0.0</c:v>
                </c:pt>
              </c:numCache>
            </c:numRef>
          </c:val>
          <c:extLst xmlns:c16r2="http://schemas.microsoft.com/office/drawing/2015/06/chart">
            <c:ext xmlns:c16="http://schemas.microsoft.com/office/drawing/2014/chart" uri="{C3380CC4-5D6E-409C-BE32-E72D297353CC}">
              <c16:uniqueId val="{00000020-A0CB-43FF-91C5-80FA643C4274}"/>
            </c:ext>
          </c:extLst>
        </c:ser>
        <c:dLbls>
          <c:showLegendKey val="0"/>
          <c:showVal val="0"/>
          <c:showCatName val="0"/>
          <c:showSerName val="0"/>
          <c:showPercent val="0"/>
          <c:showBubbleSize val="0"/>
        </c:dLbls>
        <c:gapWidth val="150"/>
        <c:overlap val="100"/>
        <c:axId val="-1315529536"/>
        <c:axId val="-1315525536"/>
      </c:barChart>
      <c:catAx>
        <c:axId val="-1315529536"/>
        <c:scaling>
          <c:orientation val="minMax"/>
        </c:scaling>
        <c:delete val="0"/>
        <c:axPos val="l"/>
        <c:majorGridlines/>
        <c:numFmt formatCode="General" sourceLinked="1"/>
        <c:majorTickMark val="out"/>
        <c:minorTickMark val="none"/>
        <c:tickLblPos val="nextTo"/>
        <c:crossAx val="-1315525536"/>
        <c:crosses val="autoZero"/>
        <c:auto val="0"/>
        <c:lblAlgn val="ctr"/>
        <c:lblOffset val="100"/>
        <c:noMultiLvlLbl val="0"/>
      </c:catAx>
      <c:valAx>
        <c:axId val="-1315525536"/>
        <c:scaling>
          <c:orientation val="minMax"/>
          <c:max val="0.25"/>
          <c:min val="0.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layout/>
          <c:overlay val="0"/>
        </c:title>
        <c:numFmt formatCode="0%" sourceLinked="1"/>
        <c:majorTickMark val="out"/>
        <c:minorTickMark val="none"/>
        <c:tickLblPos val="nextTo"/>
        <c:crossAx val="-13155295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IT domain area spending as a percentage of central IT spending</c:v>
                </c:pt>
              </c:strCache>
            </c:strRef>
          </c:tx>
          <c:spPr>
            <a:noFill/>
            <a:ln>
              <a:noFill/>
            </a:ln>
            <a:effectLst/>
          </c:spPr>
          <c:invertIfNegative val="0"/>
          <c:dPt>
            <c:idx val="0"/>
            <c:invertIfNegative val="0"/>
            <c:bubble3D val="0"/>
            <c:spPr>
              <a:solidFill>
                <a:srgbClr val="FCD5B5"/>
              </a:solidFill>
              <a:ln>
                <a:noFill/>
              </a:ln>
              <a:effectLst/>
            </c:spPr>
            <c:extLst xmlns:c16r2="http://schemas.microsoft.com/office/drawing/2015/06/chart">
              <c:ext xmlns:c16="http://schemas.microsoft.com/office/drawing/2014/chart" uri="{C3380CC4-5D6E-409C-BE32-E72D297353CC}">
                <c16:uniqueId val="{00000001-17F6-4DCD-990E-267066D29A22}"/>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17F6-4DCD-990E-267066D29A22}"/>
              </c:ext>
            </c:extLst>
          </c:dPt>
          <c:dPt>
            <c:idx val="2"/>
            <c:invertIfNegative val="0"/>
            <c:bubble3D val="0"/>
            <c:spPr>
              <a:solidFill>
                <a:srgbClr val="B7DEE8"/>
              </a:solidFill>
              <a:ln>
                <a:noFill/>
              </a:ln>
              <a:effectLst/>
            </c:spPr>
            <c:extLst xmlns:c16r2="http://schemas.microsoft.com/office/drawing/2015/06/chart">
              <c:ext xmlns:c16="http://schemas.microsoft.com/office/drawing/2014/chart" uri="{C3380CC4-5D6E-409C-BE32-E72D297353CC}">
                <c16:uniqueId val="{00000005-17F6-4DCD-990E-267066D29A22}"/>
              </c:ext>
            </c:extLst>
          </c:dPt>
          <c:dPt>
            <c:idx val="3"/>
            <c:invertIfNegative val="0"/>
            <c:bubble3D val="0"/>
            <c:spPr>
              <a:solidFill>
                <a:srgbClr val="4BACC6"/>
              </a:solidFill>
              <a:ln>
                <a:noFill/>
              </a:ln>
              <a:effectLst/>
            </c:spPr>
            <c:extLst xmlns:c16r2="http://schemas.microsoft.com/office/drawing/2015/06/chart">
              <c:ext xmlns:c16="http://schemas.microsoft.com/office/drawing/2014/chart" uri="{C3380CC4-5D6E-409C-BE32-E72D297353CC}">
                <c16:uniqueId val="{00000007-17F6-4DCD-990E-267066D29A22}"/>
              </c:ext>
            </c:extLst>
          </c:dPt>
          <c:dPt>
            <c:idx val="4"/>
            <c:invertIfNegative val="0"/>
            <c:bubble3D val="0"/>
            <c:spPr>
              <a:solidFill>
                <a:srgbClr val="9BBB59"/>
              </a:solidFill>
              <a:ln>
                <a:noFill/>
              </a:ln>
              <a:effectLst/>
            </c:spPr>
            <c:extLst xmlns:c16r2="http://schemas.microsoft.com/office/drawing/2015/06/chart">
              <c:ext xmlns:c16="http://schemas.microsoft.com/office/drawing/2014/chart" uri="{C3380CC4-5D6E-409C-BE32-E72D297353CC}">
                <c16:uniqueId val="{00000009-17F6-4DCD-990E-267066D29A22}"/>
              </c:ext>
            </c:extLst>
          </c:dPt>
          <c:dPt>
            <c:idx val="5"/>
            <c:invertIfNegative val="0"/>
            <c:bubble3D val="0"/>
            <c:spPr>
              <a:solidFill>
                <a:srgbClr val="C0504D"/>
              </a:solidFill>
              <a:ln>
                <a:noFill/>
              </a:ln>
              <a:effectLst/>
            </c:spPr>
            <c:extLst xmlns:c16r2="http://schemas.microsoft.com/office/drawing/2015/06/chart">
              <c:ext xmlns:c16="http://schemas.microsoft.com/office/drawing/2014/chart" uri="{C3380CC4-5D6E-409C-BE32-E72D297353CC}">
                <c16:uniqueId val="{0000000B-17F6-4DCD-990E-267066D29A22}"/>
              </c:ext>
            </c:extLst>
          </c:dPt>
          <c:dPt>
            <c:idx val="6"/>
            <c:invertIfNegative val="0"/>
            <c:bubble3D val="0"/>
            <c:spPr>
              <a:solidFill>
                <a:srgbClr val="BFBFBF"/>
              </a:solidFill>
              <a:ln>
                <a:noFill/>
              </a:ln>
              <a:effectLst/>
            </c:spPr>
            <c:extLst xmlns:c16r2="http://schemas.microsoft.com/office/drawing/2015/06/chart">
              <c:ext xmlns:c16="http://schemas.microsoft.com/office/drawing/2014/chart" uri="{C3380CC4-5D6E-409C-BE32-E72D297353CC}">
                <c16:uniqueId val="{0000000D-17F6-4DCD-990E-267066D29A22}"/>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17F6-4DCD-990E-267066D29A22}"/>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1-17F6-4DCD-990E-267066D29A22}"/>
              </c:ext>
            </c:extLst>
          </c:dPt>
          <c:dPt>
            <c:idx val="9"/>
            <c:invertIfNegative val="0"/>
            <c:bubble3D val="0"/>
            <c:spPr>
              <a:solidFill>
                <a:srgbClr val="F79646"/>
              </a:solidFill>
              <a:ln>
                <a:noFill/>
              </a:ln>
              <a:effectLst/>
            </c:spPr>
            <c:extLst xmlns:c16r2="http://schemas.microsoft.com/office/drawing/2015/06/chart">
              <c:ext xmlns:c16="http://schemas.microsoft.com/office/drawing/2014/chart" uri="{C3380CC4-5D6E-409C-BE32-E72D297353CC}">
                <c16:uniqueId val="{00000013-17F6-4DCD-990E-267066D29A22}"/>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17F6-4DCD-990E-267066D29A22}"/>
              </c:ext>
            </c:extLst>
          </c:dPt>
          <c:dPt>
            <c:idx val="1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17F6-4DCD-990E-267066D29A22}"/>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17F6-4DCD-990E-267066D29A22}"/>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17F6-4DCD-990E-267066D29A22}"/>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17F6-4DCD-990E-267066D29A22}"/>
              </c:ext>
            </c:extLst>
          </c:dPt>
          <c:dPt>
            <c:idx val="15"/>
            <c:invertIfNegative val="0"/>
            <c:bubble3D val="0"/>
            <c:spPr>
              <a:solidFill>
                <a:srgbClr val="4F81BD"/>
              </a:solidFill>
              <a:ln>
                <a:noFill/>
              </a:ln>
              <a:effectLst/>
            </c:spPr>
            <c:extLst xmlns:c16r2="http://schemas.microsoft.com/office/drawing/2015/06/chart">
              <c:ext xmlns:c16="http://schemas.microsoft.com/office/drawing/2014/chart" uri="{C3380CC4-5D6E-409C-BE32-E72D297353CC}">
                <c16:uniqueId val="{0000001F-17F6-4DCD-990E-267066D29A22}"/>
              </c:ext>
            </c:extLst>
          </c:dPt>
          <c:dLbls>
            <c:dLbl>
              <c:idx val="7"/>
              <c:layout>
                <c:manualLayout>
                  <c:x val="0.0229093567251462"/>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7F6-4DCD-990E-267066D29A22}"/>
                </c:ext>
                <c:ext xmlns:c15="http://schemas.microsoft.com/office/drawing/2012/chart" uri="{CE6537A1-D6FC-4f65-9D91-7224C49458BB}">
                  <c15:layout/>
                </c:ext>
              </c:extLst>
            </c:dLbl>
            <c:dLbl>
              <c:idx val="15"/>
              <c:layout>
                <c:manualLayout>
                  <c:x val="0.0214473684210526"/>
                  <c:y val="-0.0043290043290043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17F6-4DCD-990E-267066D29A22}"/>
                </c:ex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security</c:v>
                  </c:pt>
                  <c:pt idx="8">
                    <c:v>Educational technology services</c:v>
                  </c:pt>
                </c:lvl>
              </c:multiLvlStrCache>
            </c:multiLvlStrRef>
          </c:cat>
          <c:val>
            <c:numRef>
              <c:f>Sheet1!$C$2:$C$17</c:f>
              <c:numCache>
                <c:formatCode>0%</c:formatCode>
                <c:ptCount val="16"/>
                <c:pt idx="0">
                  <c:v>0.04</c:v>
                </c:pt>
                <c:pt idx="1">
                  <c:v>0.04</c:v>
                </c:pt>
                <c:pt idx="2">
                  <c:v>0.02</c:v>
                </c:pt>
                <c:pt idx="3">
                  <c:v>0.03</c:v>
                </c:pt>
                <c:pt idx="4">
                  <c:v>0.02</c:v>
                </c:pt>
                <c:pt idx="5">
                  <c:v>0.03</c:v>
                </c:pt>
                <c:pt idx="6">
                  <c:v>0.03</c:v>
                </c:pt>
                <c:pt idx="7">
                  <c:v>0.0</c:v>
                </c:pt>
                <c:pt idx="8">
                  <c:v>0.08</c:v>
                </c:pt>
                <c:pt idx="9">
                  <c:v>0.09</c:v>
                </c:pt>
                <c:pt idx="10">
                  <c:v>0.1</c:v>
                </c:pt>
                <c:pt idx="11">
                  <c:v>0.1</c:v>
                </c:pt>
                <c:pt idx="12">
                  <c:v>0.12</c:v>
                </c:pt>
                <c:pt idx="13">
                  <c:v>0.12</c:v>
                </c:pt>
                <c:pt idx="14">
                  <c:v>0.1</c:v>
                </c:pt>
                <c:pt idx="15">
                  <c:v>0.0</c:v>
                </c:pt>
              </c:numCache>
            </c:numRef>
          </c:val>
          <c:extLst xmlns:c16r2="http://schemas.microsoft.com/office/drawing/2015/06/chart">
            <c:ext xmlns:c16="http://schemas.microsoft.com/office/drawing/2014/chart" uri="{C3380CC4-5D6E-409C-BE32-E72D297353CC}">
              <c16:uniqueId val="{00000020-17F6-4DCD-990E-267066D29A22}"/>
            </c:ext>
          </c:extLst>
        </c:ser>
        <c:dLbls>
          <c:showLegendKey val="0"/>
          <c:showVal val="0"/>
          <c:showCatName val="0"/>
          <c:showSerName val="0"/>
          <c:showPercent val="0"/>
          <c:showBubbleSize val="0"/>
        </c:dLbls>
        <c:gapWidth val="150"/>
        <c:overlap val="100"/>
        <c:axId val="-1314421136"/>
        <c:axId val="-1314409216"/>
      </c:barChart>
      <c:catAx>
        <c:axId val="-1314421136"/>
        <c:scaling>
          <c:orientation val="minMax"/>
        </c:scaling>
        <c:delete val="0"/>
        <c:axPos val="l"/>
        <c:majorGridlines/>
        <c:numFmt formatCode="General" sourceLinked="1"/>
        <c:majorTickMark val="out"/>
        <c:minorTickMark val="none"/>
        <c:tickLblPos val="nextTo"/>
        <c:crossAx val="-1314409216"/>
        <c:crosses val="autoZero"/>
        <c:auto val="0"/>
        <c:lblAlgn val="ctr"/>
        <c:lblOffset val="100"/>
        <c:noMultiLvlLbl val="0"/>
      </c:catAx>
      <c:valAx>
        <c:axId val="-1314409216"/>
        <c:scaling>
          <c:orientation val="minMax"/>
          <c:max val="0.25"/>
          <c:min val="0.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layout/>
          <c:overlay val="0"/>
        </c:title>
        <c:numFmt formatCode="0%" sourceLinked="1"/>
        <c:majorTickMark val="out"/>
        <c:minorTickMark val="none"/>
        <c:tickLblPos val="nextTo"/>
        <c:crossAx val="-13144211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76F155B-1CBC-D04F-AC14-C0EE0B071565}" type="datetimeFigureOut">
              <a:rPr lang="en-US" smtClean="0"/>
              <a:t>4/8/17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99FAA80-D7C6-B04D-9D90-B7BCB63AADAE}" type="slidenum">
              <a:rPr lang="en-US" smtClean="0"/>
              <a:t>‹#›</a:t>
            </a:fld>
            <a:endParaRPr lang="en-US"/>
          </a:p>
        </p:txBody>
      </p:sp>
    </p:spTree>
    <p:extLst>
      <p:ext uri="{BB962C8B-B14F-4D97-AF65-F5344CB8AC3E}">
        <p14:creationId xmlns:p14="http://schemas.microsoft.com/office/powerpoint/2010/main" val="522673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C81541FD-939F-8847-9C18-4EF92E70C3CE}" type="datetimeFigureOut">
              <a:rPr lang="en-US" smtClean="0"/>
              <a:t>4/8/17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EE6E752-9152-914E-9C79-69F5FADFC4B1}" type="slidenum">
              <a:rPr lang="en-US" smtClean="0"/>
              <a:t>‹#›</a:t>
            </a:fld>
            <a:endParaRPr lang="en-US"/>
          </a:p>
        </p:txBody>
      </p:sp>
    </p:spTree>
    <p:extLst>
      <p:ext uri="{BB962C8B-B14F-4D97-AF65-F5344CB8AC3E}">
        <p14:creationId xmlns:p14="http://schemas.microsoft.com/office/powerpoint/2010/main" val="26988442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educause.edu/research-and-publications/research/core-data-service/about-core-data-service/it-domain-definition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educause.edu/research-and-publications/research/core-data-service/about-core-data-service/it-domain-definition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educause.edu/research-and-publications/research/core-data-service/about-core-data-service/it-domain-definition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library.educause.edu/resources/2015/8/calculating-the-costs-of-distributed-it-staff-and-application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www.educause.edu/research-and-publications/research/core-data-service/about-core-data-service/it-domain-definition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ww.educause.edu/research-and-publications/research/core-data-service/about-core-data-service/it-domain-definition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educause.edu/research-and-publications/research/core-data-service/about-core-data-service/it-domain-definition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a:t>
            </a:fld>
            <a:endParaRPr lang="en-US"/>
          </a:p>
        </p:txBody>
      </p:sp>
    </p:spTree>
    <p:extLst>
      <p:ext uri="{BB962C8B-B14F-4D97-AF65-F5344CB8AC3E}">
        <p14:creationId xmlns:p14="http://schemas.microsoft.com/office/powerpoint/2010/main" val="242459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Total central IT spending per institutional FTE (students and employees) can be used to estimate the amount of IT support individuals at an institution receive. A five-year trend shows how this support has changed over time.</a:t>
            </a:r>
          </a:p>
          <a:p>
            <a:endParaRPr lang="en-US" dirty="0"/>
          </a:p>
          <a:p>
            <a:r>
              <a:rPr lang="en-US" b="1" dirty="0"/>
              <a:t>About the data: </a:t>
            </a:r>
          </a:p>
          <a:p>
            <a:r>
              <a:rPr lang="en-US" i="1" u="none" dirty="0" smtClean="0"/>
              <a:t>Total central IT spending per institutional FTE (students, faculty, and staff)</a:t>
            </a:r>
          </a:p>
          <a:p>
            <a:endParaRPr lang="en-US" u="none" dirty="0" smtClean="0"/>
          </a:p>
          <a:p>
            <a:pPr lvl="1"/>
            <a:r>
              <a:rPr lang="en-US" u="none" dirty="0" smtClean="0"/>
              <a:t>This metric i</a:t>
            </a:r>
            <a:r>
              <a:rPr lang="en-US" dirty="0" smtClean="0"/>
              <a:t>s calculated as central IT expenditures divided by employee FTEs</a:t>
            </a:r>
            <a:r>
              <a:rPr lang="en-US" baseline="0" dirty="0" smtClean="0"/>
              <a:t> </a:t>
            </a:r>
            <a:r>
              <a:rPr lang="en-US" dirty="0" smtClean="0"/>
              <a:t>plus enrolled student FTEs.</a:t>
            </a:r>
          </a:p>
          <a:p>
            <a:pPr lvl="1"/>
            <a:endParaRPr lang="en-US" dirty="0" smtClean="0"/>
          </a:p>
          <a:p>
            <a:pPr marL="469682" lvl="2"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45812" lvl="2"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45812" lvl="2"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2013, and 2014 and where EAPRECTP=1100 in 2010 and 2011). </a:t>
            </a:r>
          </a:p>
          <a:p>
            <a:pPr lvl="1"/>
            <a:r>
              <a:rPr lang="en-US" dirty="0" smtClean="0"/>
              <a:t> For more information about IPEDS data please visit http://nces.ed.gov/ipeds/.</a:t>
            </a:r>
          </a:p>
          <a:p>
            <a:pPr lvl="1"/>
            <a:endParaRPr lang="en-US" u="none" dirty="0" smtClean="0"/>
          </a:p>
          <a:p>
            <a:pPr lvl="1"/>
            <a:r>
              <a:rPr lang="en-US" u="none" dirty="0" smtClean="0"/>
              <a:t>CDS data</a:t>
            </a:r>
            <a:r>
              <a:rPr lang="en-US" u="none" baseline="0" dirty="0" smtClean="0"/>
              <a:t> for this metric </a:t>
            </a:r>
            <a:r>
              <a:rPr lang="en-US" u="none" dirty="0" smtClean="0"/>
              <a:t>are aligned with IPEDS data in the following way:</a:t>
            </a:r>
          </a:p>
          <a:p>
            <a:pPr lvl="1"/>
            <a:endParaRPr lang="en-US" u="none" dirty="0" smtClean="0"/>
          </a:p>
          <a:p>
            <a:pPr lvl="2"/>
            <a:r>
              <a:rPr lang="en-US" u="none" dirty="0" smtClean="0"/>
              <a:t>From CDS 2016**: FY2015/16 CDS data on expenditures / Fall 2014 IPEDS data </a:t>
            </a:r>
          </a:p>
          <a:p>
            <a:pPr lvl="2"/>
            <a:r>
              <a:rPr lang="en-US" u="none" dirty="0" smtClean="0"/>
              <a:t>In 2016, central IT expenditures comes from Module 1, Question 10. </a:t>
            </a:r>
          </a:p>
          <a:p>
            <a:pPr lvl="2"/>
            <a:endParaRPr lang="en-US" u="none" dirty="0" smtClean="0"/>
          </a:p>
          <a:p>
            <a:pPr lvl="2"/>
            <a:r>
              <a:rPr lang="en-US" u="none" dirty="0" smtClean="0"/>
              <a:t>From CDS 2015***: FY2014/15 CDS data on expenditures / Fall 2013 IPEDS data </a:t>
            </a:r>
          </a:p>
          <a:p>
            <a:pPr lvl="2"/>
            <a:r>
              <a:rPr lang="en-US" u="none" dirty="0" smtClean="0"/>
              <a:t>In 2015, central IT expenditures comes from Module 1, Question 18. </a:t>
            </a:r>
          </a:p>
          <a:p>
            <a:pPr lvl="1"/>
            <a:endParaRPr lang="en-US" u="none" dirty="0" smtClean="0"/>
          </a:p>
          <a:p>
            <a:pPr lvl="2"/>
            <a:r>
              <a:rPr lang="en-US" u="none" dirty="0" smtClean="0"/>
              <a:t>From CDS 2014: FY2013/14 CDS data on expenditures / Fall 2013 IPEDS data </a:t>
            </a:r>
          </a:p>
          <a:p>
            <a:pPr lvl="2"/>
            <a:r>
              <a:rPr lang="en-US" u="none" dirty="0" smtClean="0"/>
              <a:t>In 2014, central IT expenditures comes from Module 1, Question 18. </a:t>
            </a:r>
          </a:p>
          <a:p>
            <a:pPr lvl="2"/>
            <a:endParaRPr lang="en-US" u="none" dirty="0" smtClean="0"/>
          </a:p>
          <a:p>
            <a:pPr lvl="2"/>
            <a:r>
              <a:rPr lang="en-US" u="none" dirty="0" smtClean="0"/>
              <a:t>From CDS 2013: FY2012/13 CDS data on expenditures / Fall 2012 IPEDS data </a:t>
            </a:r>
          </a:p>
          <a:p>
            <a:pPr lvl="2"/>
            <a:r>
              <a:rPr lang="en-US" u="none" dirty="0" smtClean="0"/>
              <a:t>In 2013, central IT expenditures comes from Module 1, Question 13. </a:t>
            </a:r>
          </a:p>
          <a:p>
            <a:pPr lvl="2"/>
            <a:endParaRPr lang="en-US" u="none" dirty="0" smtClean="0"/>
          </a:p>
          <a:p>
            <a:pPr lvl="2"/>
            <a:r>
              <a:rPr lang="en-US" u="none" dirty="0" smtClean="0"/>
              <a:t>** This ratio is best calculated using Fall 2015 IPEDS data; however, these data were not available when the metric was produced. </a:t>
            </a:r>
          </a:p>
          <a:p>
            <a:pPr marL="939363" lvl="2" defTabSz="469682">
              <a:defRPr/>
            </a:pPr>
            <a:r>
              <a:rPr lang="en-US" u="none" dirty="0" smtClean="0"/>
              <a:t>*** This ratio is best calculated using Fall 2014 IPEDS data; however, these data were not available when the metric was produced.</a:t>
            </a:r>
          </a:p>
          <a:p>
            <a:endParaRPr lang="en-US" dirty="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14</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Total central IT spending as a percentage of institutional expenses can be used to evaluate the role IT plays in terms of institutional spending patterns. A five-year trend shows how this role has changed over time.</a:t>
            </a:r>
          </a:p>
          <a:p>
            <a:endParaRPr lang="en-US" dirty="0" smtClean="0"/>
          </a:p>
          <a:p>
            <a:pPr defTabSz="469682">
              <a:defRPr/>
            </a:pPr>
            <a:r>
              <a:rPr lang="en-US" b="1" dirty="0"/>
              <a:t>About the data: </a:t>
            </a:r>
          </a:p>
          <a:p>
            <a:r>
              <a:rPr lang="en-US" i="1" dirty="0" smtClean="0">
                <a:solidFill>
                  <a:srgbClr val="000000"/>
                </a:solidFill>
                <a:ea typeface="Lucida Grande"/>
              </a:rPr>
              <a:t>Total </a:t>
            </a:r>
            <a:r>
              <a:rPr lang="en-US" i="1" dirty="0">
                <a:solidFill>
                  <a:srgbClr val="000000"/>
                </a:solidFill>
                <a:ea typeface="Lucida Grande"/>
              </a:rPr>
              <a:t>central IT spending as a percentage of institutional expenses</a:t>
            </a:r>
            <a:r>
              <a:rPr lang="en-US" dirty="0" smtClean="0"/>
              <a:t> </a:t>
            </a:r>
          </a:p>
          <a:p>
            <a:endParaRPr lang="en-US" dirty="0" smtClean="0"/>
          </a:p>
          <a:p>
            <a:pPr lvl="1"/>
            <a:r>
              <a:rPr lang="en-US" dirty="0" smtClean="0"/>
              <a:t>This</a:t>
            </a:r>
            <a:r>
              <a:rPr lang="en-US" baseline="0" dirty="0" smtClean="0"/>
              <a:t> metric </a:t>
            </a:r>
            <a:r>
              <a:rPr lang="en-US" dirty="0" smtClean="0"/>
              <a:t>is calculated as central IT spending divided by institutional expenses.</a:t>
            </a:r>
          </a:p>
          <a:p>
            <a:pPr lvl="1"/>
            <a:endParaRPr lang="en-US" dirty="0" smtClean="0"/>
          </a:p>
          <a:p>
            <a:pPr lvl="1"/>
            <a:r>
              <a:rPr lang="en-US" dirty="0" smtClean="0"/>
              <a:t>The value for institutional expenses is determined using IPEDS data. Using the finance (F1, F2, and F3) tables, institutional expenses is calculated as F1D02 for public institutions, F2B02 for private not-for-profit institutions, and F3E07 for private for-profit institutions. For more information about IPEDS data please visit http://nces.ed.gov/ipeds/. </a:t>
            </a:r>
          </a:p>
          <a:p>
            <a:pPr lvl="1"/>
            <a:endParaRPr lang="en-US" dirty="0" smtClean="0"/>
          </a:p>
          <a:p>
            <a:pPr lvl="1"/>
            <a:r>
              <a:rPr lang="en-US" dirty="0" smtClean="0"/>
              <a:t>CDS data for this metric are aligned with IPEDS data in the following way:</a:t>
            </a:r>
          </a:p>
          <a:p>
            <a:pPr lvl="2"/>
            <a:endParaRPr lang="en-US" dirty="0" smtClean="0"/>
          </a:p>
          <a:p>
            <a:pPr lvl="2"/>
            <a:r>
              <a:rPr lang="en-US" dirty="0" smtClean="0"/>
              <a:t>From CDS 2016**: FY2015/16 CDS data on expenditures / FY2013/14 IPEDS data</a:t>
            </a:r>
          </a:p>
          <a:p>
            <a:pPr lvl="2"/>
            <a:r>
              <a:rPr lang="en-US" dirty="0" smtClean="0"/>
              <a:t>In 2016, central IT expenditures comes from IT Organization, Staffing and Financing section, Question</a:t>
            </a:r>
            <a:r>
              <a:rPr lang="en-US" baseline="0" dirty="0" smtClean="0"/>
              <a:t> </a:t>
            </a:r>
            <a:r>
              <a:rPr lang="en-US" b="0" baseline="0" dirty="0" smtClean="0">
                <a:solidFill>
                  <a:srgbClr val="FF0000"/>
                </a:solidFill>
              </a:rPr>
              <a:t>10</a:t>
            </a:r>
            <a:r>
              <a:rPr lang="en-US" b="0" dirty="0" smtClean="0"/>
              <a:t>. </a:t>
            </a:r>
          </a:p>
          <a:p>
            <a:pPr lvl="2"/>
            <a:endParaRPr lang="en-US" dirty="0" smtClean="0"/>
          </a:p>
          <a:p>
            <a:pPr lvl="2"/>
            <a:r>
              <a:rPr lang="en-US" dirty="0" smtClean="0"/>
              <a:t>From CDS 2015***: FY2014/15 CDS data on expenditures / FY2012/13 IPEDS data</a:t>
            </a:r>
          </a:p>
          <a:p>
            <a:pPr lvl="2"/>
            <a:r>
              <a:rPr lang="en-US" dirty="0" smtClean="0"/>
              <a:t>In 2015, central IT expenditures comes from Module 1, Question 18. </a:t>
            </a:r>
          </a:p>
          <a:p>
            <a:pPr lvl="1"/>
            <a:endParaRPr lang="en-US" dirty="0" smtClean="0"/>
          </a:p>
          <a:p>
            <a:pPr lvl="2"/>
            <a:r>
              <a:rPr lang="en-US" dirty="0" smtClean="0"/>
              <a:t>From CDS 2014****: FY2013/14 CDS data on expenditures / FY2012/13 IPEDS data</a:t>
            </a:r>
          </a:p>
          <a:p>
            <a:pPr lvl="2"/>
            <a:r>
              <a:rPr lang="en-US" dirty="0" smtClean="0"/>
              <a:t>In 2014, central IT expenditures comes from Module 1, Question 18. </a:t>
            </a:r>
          </a:p>
          <a:p>
            <a:pPr lvl="2"/>
            <a:endParaRPr lang="en-US" dirty="0" smtClean="0"/>
          </a:p>
          <a:p>
            <a:pPr lvl="2"/>
            <a:r>
              <a:rPr lang="en-US" dirty="0" smtClean="0"/>
              <a:t>From CDS 2013: FY2012/13 CDS data on expenditures / FY2012/13 IPEDS data</a:t>
            </a:r>
          </a:p>
          <a:p>
            <a:pPr lvl="2"/>
            <a:r>
              <a:rPr lang="en-US" dirty="0" smtClean="0"/>
              <a:t>In 2013, central IT expenditures comes from Module 1, Question 13.</a:t>
            </a:r>
          </a:p>
          <a:p>
            <a:pPr lvl="2"/>
            <a:endParaRPr lang="en-US" dirty="0" smtClean="0"/>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 This ratio is best calculated using FY2015/16 IPEDS data; however, these data were not available when the metric was produced. </a:t>
            </a:r>
          </a:p>
          <a:p>
            <a:pPr lvl="2"/>
            <a:endParaRPr lang="en-US" u="none" dirty="0" smtClean="0"/>
          </a:p>
          <a:p>
            <a:pPr marL="939363" marR="0" lvl="2" indent="0" algn="l" defTabSz="469682" rtl="0" eaLnBrk="1" fontAlgn="auto" latinLnBrk="0" hangingPunct="1">
              <a:lnSpc>
                <a:spcPct val="100000"/>
              </a:lnSpc>
              <a:spcBef>
                <a:spcPts val="0"/>
              </a:spcBef>
              <a:spcAft>
                <a:spcPts val="0"/>
              </a:spcAft>
              <a:buClrTx/>
              <a:buSzTx/>
              <a:buFontTx/>
              <a:buNone/>
              <a:tabLst/>
              <a:defRPr/>
            </a:pPr>
            <a:r>
              <a:rPr lang="en-US" u="none" dirty="0" smtClean="0"/>
              <a:t>*** This ratio is best calculated using FY2014/15 IPEDS data; however, these data were not available when the metric was produced. </a:t>
            </a:r>
          </a:p>
          <a:p>
            <a:pPr marL="939363" lvl="2" defTabSz="469682">
              <a:defRPr/>
            </a:pPr>
            <a:endParaRPr lang="en-US" u="none" dirty="0" smtClean="0"/>
          </a:p>
          <a:p>
            <a:pPr marL="939363" lvl="2" defTabSz="469682">
              <a:defRPr/>
            </a:pPr>
            <a:r>
              <a:rPr lang="en-US" u="none" dirty="0" smtClean="0"/>
              <a:t>****</a:t>
            </a:r>
            <a:r>
              <a:rPr lang="en-US" u="none" baseline="0" dirty="0" smtClean="0"/>
              <a:t> This ratio is best calculated using FY2013/14 IPEDS data; however, these data were not available when the metric was produced.</a:t>
            </a:r>
          </a:p>
          <a:p>
            <a:pPr marL="939363" lvl="2" defTabSz="469682">
              <a:defRPr/>
            </a:pPr>
            <a:endParaRPr lang="en-US" u="none"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15</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a:t>
            </a:r>
            <a:r>
              <a:rPr lang="en-US" dirty="0">
                <a:latin typeface="Arial" panose="020B0604020202020204" pitchFamily="34" charset="0"/>
                <a:cs typeface="Arial" panose="020B0604020202020204" pitchFamily="34" charset="0"/>
              </a:rPr>
              <a:t>Percentage of institutions with a 5% or greater increase/decrease in central IT spending</a:t>
            </a:r>
            <a:r>
              <a:rPr lang="en-US" dirty="0"/>
              <a:t> helps put context around the directional movement of annual IT spending and budget levels.</a:t>
            </a:r>
          </a:p>
          <a:p>
            <a:endParaRPr lang="en-US" dirty="0"/>
          </a:p>
          <a:p>
            <a:pPr defTabSz="469682">
              <a:defRPr/>
            </a:pPr>
            <a:r>
              <a:rPr lang="en-US" b="1" dirty="0"/>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2016, this was IT Organization</a:t>
            </a:r>
            <a:r>
              <a:rPr lang="en-US" baseline="0" dirty="0" smtClean="0"/>
              <a:t>, Staffing and Financing</a:t>
            </a:r>
            <a:r>
              <a:rPr lang="en-US" dirty="0" smtClean="0"/>
              <a:t>, </a:t>
            </a:r>
            <a:r>
              <a:rPr lang="en-US" b="0" dirty="0" smtClean="0"/>
              <a:t>Question 10.</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16</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a:t>
            </a:r>
            <a:r>
              <a:rPr lang="en-US" dirty="0" smtClean="0"/>
              <a:t>The majority of IT </a:t>
            </a:r>
            <a:r>
              <a:rPr lang="en-US" dirty="0"/>
              <a:t>spending can be divided into three primary categories: </a:t>
            </a:r>
            <a:r>
              <a:rPr lang="en-US" dirty="0" smtClean="0"/>
              <a:t>ongoing</a:t>
            </a:r>
            <a:r>
              <a:rPr lang="en-US" baseline="0" dirty="0" smtClean="0"/>
              <a:t> compensation</a:t>
            </a:r>
            <a:r>
              <a:rPr lang="en-US" dirty="0" smtClean="0"/>
              <a:t>, spending on in-house infrastructure and services, and spending on external</a:t>
            </a:r>
            <a:r>
              <a:rPr lang="en-US" baseline="0" dirty="0" smtClean="0"/>
              <a:t> providers</a:t>
            </a:r>
            <a:r>
              <a:rPr lang="en-US" dirty="0" smtClean="0"/>
              <a:t>. </a:t>
            </a:r>
          </a:p>
          <a:p>
            <a:pPr defTabSz="469682">
              <a:defRPr/>
            </a:pPr>
            <a:endParaRPr lang="en-US" dirty="0" smtClean="0"/>
          </a:p>
          <a:p>
            <a:pPr defTabSz="469682">
              <a:defRPr/>
            </a:pPr>
            <a:r>
              <a:rPr lang="en-US" dirty="0" smtClean="0"/>
              <a:t>Ongoing</a:t>
            </a:r>
            <a:r>
              <a:rPr lang="en-US" baseline="0" dirty="0" smtClean="0"/>
              <a:t> compensation spending is defined as: Compensation or fringe benefits for central IT staff or student employees.</a:t>
            </a:r>
          </a:p>
          <a:p>
            <a:pPr defTabSz="469682">
              <a:defRPr/>
            </a:pPr>
            <a:endParaRPr lang="en-US" baseline="0" dirty="0" smtClean="0"/>
          </a:p>
          <a:p>
            <a:pPr defTabSz="469682">
              <a:defRPr/>
            </a:pPr>
            <a:r>
              <a:rPr lang="en-US" baseline="0" dirty="0" smtClean="0"/>
              <a:t>In-house infrastructure and services spending is defined as: </a:t>
            </a:r>
            <a:r>
              <a:rPr lang="en-US" sz="1200" b="0" i="0" kern="1200" dirty="0" smtClean="0">
                <a:solidFill>
                  <a:schemeClr val="tx1"/>
                </a:solidFill>
                <a:effectLst/>
                <a:latin typeface="+mn-lt"/>
                <a:ea typeface="+mn-ea"/>
                <a:cs typeface="+mn-cs"/>
              </a:rPr>
              <a:t>Ongoing and one-time expenditures for “in-house” infrastructure and services provided by and run by the institution. Including, but not limited to the following: equipment purchases (hardware, software, specialized devices or appliances, etc.), maintenance contracts for hardware and software run in-house, software licensing fees (for software running on university-owned or leased computers), network cabling, fiber-optics, electronics, environmental systems such as cooling and dehumidification, fire suppression, power management and redundancy (UPS, generator, etc.), data center equipment (racks, etc.), etc.</a:t>
            </a:r>
            <a:endParaRPr lang="en-US" baseline="0" dirty="0" smtClean="0"/>
          </a:p>
          <a:p>
            <a:pPr defTabSz="469682">
              <a:defRPr/>
            </a:pPr>
            <a:endParaRPr lang="en-US" baseline="0" dirty="0" smtClean="0"/>
          </a:p>
          <a:p>
            <a:pPr defTabSz="469682">
              <a:defRPr/>
            </a:pPr>
            <a:r>
              <a:rPr lang="en-US" baseline="0" dirty="0" smtClean="0"/>
              <a:t>External providers spending is defined as: </a:t>
            </a:r>
            <a:r>
              <a:rPr lang="en-US" sz="1200" b="0" i="0" kern="1200" dirty="0" smtClean="0">
                <a:solidFill>
                  <a:schemeClr val="tx1"/>
                </a:solidFill>
                <a:effectLst/>
                <a:latin typeface="+mn-lt"/>
                <a:ea typeface="+mn-ea"/>
                <a:cs typeface="+mn-cs"/>
              </a:rPr>
              <a:t>Ongoing and one-time expenditures for services for which central IT is responsible, but provided by entities outside the institution. Including, but not limited to the following: externally provided help desk or data center; services provided by </a:t>
            </a:r>
            <a:r>
              <a:rPr lang="en-US" sz="1200" b="0" i="0" kern="1200" dirty="0" err="1" smtClean="0">
                <a:solidFill>
                  <a:schemeClr val="tx1"/>
                </a:solidFill>
                <a:effectLst/>
                <a:latin typeface="+mn-lt"/>
                <a:ea typeface="+mn-ea"/>
                <a:cs typeface="+mn-cs"/>
              </a:rPr>
              <a:t>multicampus</a:t>
            </a:r>
            <a:r>
              <a:rPr lang="en-US" sz="1200" b="0" i="0" kern="1200" dirty="0" smtClean="0">
                <a:solidFill>
                  <a:schemeClr val="tx1"/>
                </a:solidFill>
                <a:effectLst/>
                <a:latin typeface="+mn-lt"/>
                <a:ea typeface="+mn-ea"/>
                <a:cs typeface="+mn-cs"/>
              </a:rPr>
              <a:t> system or district offices; professional services arrangements for projects or ongoing work, for security audits, for network architecture planning, etc.; network connectivity; shared service arrangements for multiple institutions for data center capacity, backup services, shared ERP implementations, etc.; cloud service providers (SaaS, IaaS, etc.) for services such as email and calendaring, LMS, Payroll, etc.; consultants not paid from your university’s payroll (e.g. specialists, engineers, head hunters); etc.</a:t>
            </a:r>
            <a:endParaRPr lang="en-US" baseline="0" dirty="0" smtClean="0"/>
          </a:p>
          <a:p>
            <a:pPr defTabSz="469682">
              <a:defRPr/>
            </a:pPr>
            <a:endParaRPr lang="en-US" baseline="0" dirty="0" smtClean="0"/>
          </a:p>
          <a:p>
            <a:pPr defTabSz="469682">
              <a:defRPr/>
            </a:pPr>
            <a:endParaRPr lang="en-US" dirty="0"/>
          </a:p>
          <a:p>
            <a:pPr defTabSz="469682">
              <a:defRPr/>
            </a:pPr>
            <a:r>
              <a:rPr lang="en-US" b="1" dirty="0"/>
              <a:t>About the data: </a:t>
            </a:r>
            <a:endParaRPr lang="en-US" b="1" dirty="0" smtClean="0"/>
          </a:p>
          <a:p>
            <a:pPr defTabSz="469682">
              <a:defRPr/>
            </a:pPr>
            <a:r>
              <a:rPr lang="en-US" b="0" dirty="0" smtClean="0"/>
              <a:t>In CDS 2016, total</a:t>
            </a:r>
            <a:r>
              <a:rPr lang="en-US" b="0" baseline="0" dirty="0" smtClean="0"/>
              <a:t> central IT spending is calculated by adding the total of Q10 to Q8, line 3 from the IT Organization, Staffing, and Financing module.  </a:t>
            </a:r>
            <a:endParaRPr lang="en-US" b="0" dirty="0" smtClean="0"/>
          </a:p>
          <a:p>
            <a:pPr defTabSz="469682">
              <a:defRPr/>
            </a:pPr>
            <a:endParaRPr lang="en-US" b="1" dirty="0"/>
          </a:p>
          <a:p>
            <a:r>
              <a:rPr lang="en-US" dirty="0" smtClean="0"/>
              <a:t>Ongoing compensation spending is calculated</a:t>
            </a:r>
            <a:r>
              <a:rPr lang="en-US" baseline="0" dirty="0" smtClean="0"/>
              <a:t> by dividing (Q10, line 1 + Q10, line 2 + Q8, line 3) by total central IT spending as defined above.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In-house infrastructure and services spending is calculated by dividing Q10, line 5 by total central IT spending as defined above.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External providers spending is</a:t>
            </a:r>
            <a:r>
              <a:rPr lang="en-US" baseline="0" dirty="0" smtClean="0"/>
              <a:t> calculated by dividing Q10, line 6 by total central IT spending as defined above.</a:t>
            </a:r>
            <a:endParaRPr lang="en-US" dirty="0" smtClean="0"/>
          </a:p>
          <a:p>
            <a:endParaRPr lang="en-US" dirty="0" smtClean="0"/>
          </a:p>
          <a:p>
            <a:pPr defTabSz="469682">
              <a:defRPr/>
            </a:pPr>
            <a:endParaRPr lang="en-US" dirty="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17</a:t>
            </a:fld>
            <a:endParaRPr lang="en-US"/>
          </a:p>
        </p:txBody>
      </p:sp>
    </p:spTree>
    <p:extLst>
      <p:ext uri="{BB962C8B-B14F-4D97-AF65-F5344CB8AC3E}">
        <p14:creationId xmlns:p14="http://schemas.microsoft.com/office/powerpoint/2010/main" val="188272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The CDS run/grow/transform expenditure breakdown provides a view into institutional vision and the role of IT in achieving that vision. Run (or ongoing operations) spending is a necessity, while expenditures for grow (spending to accommodate incremental growth and improvements) and transform (spending to plan and implement transformative change) serve to improve an institution in ways that may result in competitive differentiation. </a:t>
            </a:r>
          </a:p>
          <a:p>
            <a:endParaRPr lang="en-US" dirty="0"/>
          </a:p>
          <a:p>
            <a:pPr defTabSz="469682">
              <a:defRPr/>
            </a:pPr>
            <a:r>
              <a:rPr lang="en-US" b="1" dirty="0"/>
              <a:t>About the data: </a:t>
            </a:r>
            <a:endParaRPr lang="en-US" u="none" dirty="0" smtClean="0"/>
          </a:p>
          <a:p>
            <a:r>
              <a:rPr lang="en-US" dirty="0" smtClean="0"/>
              <a:t>In 2016, this was IT Organization</a:t>
            </a:r>
            <a:r>
              <a:rPr lang="en-US" baseline="0" dirty="0" smtClean="0"/>
              <a:t>, Staffing and Financing</a:t>
            </a:r>
            <a:r>
              <a:rPr lang="en-US" dirty="0" smtClean="0"/>
              <a:t>, Question</a:t>
            </a:r>
            <a:r>
              <a:rPr lang="en-US" b="1" dirty="0" smtClean="0"/>
              <a:t> </a:t>
            </a:r>
            <a:r>
              <a:rPr lang="en-US" b="0" dirty="0" smtClean="0"/>
              <a:t>13.</a:t>
            </a:r>
            <a:endParaRPr lang="en-US" b="0" dirty="0"/>
          </a:p>
        </p:txBody>
      </p:sp>
      <p:sp>
        <p:nvSpPr>
          <p:cNvPr id="4" name="Slide Number Placeholder 3"/>
          <p:cNvSpPr>
            <a:spLocks noGrp="1"/>
          </p:cNvSpPr>
          <p:nvPr>
            <p:ph type="sldNum" sz="quarter" idx="10"/>
          </p:nvPr>
        </p:nvSpPr>
        <p:spPr/>
        <p:txBody>
          <a:bodyPr/>
          <a:lstStyle/>
          <a:p>
            <a:fld id="{8EE6E752-9152-914E-9C79-69F5FADFC4B1}" type="slidenum">
              <a:rPr lang="en-US" smtClean="0"/>
              <a:t>18</a:t>
            </a:fld>
            <a:endParaRPr lang="en-US"/>
          </a:p>
        </p:txBody>
      </p:sp>
    </p:spTree>
    <p:extLst>
      <p:ext uri="{BB962C8B-B14F-4D97-AF65-F5344CB8AC3E}">
        <p14:creationId xmlns:p14="http://schemas.microsoft.com/office/powerpoint/2010/main" val="188272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The 10 CDS IT 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u="sng" dirty="0">
                <a:hlinkClick r:id="rId3"/>
              </a:rPr>
              <a:t>http://www.educause.edu/research-and-publications/research/core-data-service/about-core-data-service/it-domain-definitions</a:t>
            </a:r>
            <a:r>
              <a:rPr lang="en-US" dirty="0"/>
              <a:t>.</a:t>
            </a:r>
          </a:p>
          <a:p>
            <a:r>
              <a:rPr lang="en-US" dirty="0"/>
              <a:t> </a:t>
            </a:r>
          </a:p>
          <a:p>
            <a:pPr defTabSz="469682">
              <a:defRPr/>
            </a:pPr>
            <a:r>
              <a:rPr lang="en-US" b="1" dirty="0"/>
              <a:t>About the data: </a:t>
            </a:r>
            <a:endParaRPr lang="en-US" u="none" dirty="0" smtClean="0"/>
          </a:p>
          <a:p>
            <a:r>
              <a:rPr lang="en-US" dirty="0" smtClean="0"/>
              <a:t>In 2016, this was IT Organization, Staffing and Financing, Question </a:t>
            </a:r>
            <a:r>
              <a:rPr lang="en-US" b="0" dirty="0" smtClean="0"/>
              <a:t>12.</a:t>
            </a:r>
            <a:endParaRPr lang="en-US" b="0" baseline="0" dirty="0">
              <a:solidFill>
                <a:srgbClr val="FFC000"/>
              </a:solidFill>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19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The 10 CDS IT 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u="sng" dirty="0">
                <a:hlinkClick r:id="rId3"/>
              </a:rPr>
              <a:t>http://www.educause.edu/research-and-publications/research/core-data-service/about-core-data-service/it-domain-definitions</a:t>
            </a:r>
            <a:r>
              <a:rPr lang="en-US" dirty="0"/>
              <a:t>.</a:t>
            </a:r>
          </a:p>
          <a:p>
            <a:r>
              <a:rPr lang="en-US" dirty="0"/>
              <a:t> </a:t>
            </a:r>
          </a:p>
          <a:p>
            <a:pPr defTabSz="469682">
              <a:defRPr/>
            </a:pPr>
            <a:r>
              <a:rPr lang="en-US" b="1" dirty="0"/>
              <a:t>About the data: </a:t>
            </a:r>
            <a:endParaRPr lang="en-US" u="none" dirty="0" smtClean="0"/>
          </a:p>
          <a:p>
            <a:r>
              <a:rPr lang="en-US" dirty="0" smtClean="0"/>
              <a:t>In 2016, this was IT Organization, Staffing and Financing, Question 12.</a:t>
            </a:r>
            <a:endParaRPr lang="en-US" b="1" dirty="0"/>
          </a:p>
        </p:txBody>
      </p:sp>
      <p:sp>
        <p:nvSpPr>
          <p:cNvPr id="4" name="Slide Number Placeholder 3"/>
          <p:cNvSpPr>
            <a:spLocks noGrp="1"/>
          </p:cNvSpPr>
          <p:nvPr>
            <p:ph type="sldNum" sz="quarter" idx="10"/>
          </p:nvPr>
        </p:nvSpPr>
        <p:spPr/>
        <p:txBody>
          <a:bodyPr/>
          <a:lstStyle/>
          <a:p>
            <a:fld id="{8EE6E752-9152-914E-9C79-69F5FADFC4B1}" type="slidenum">
              <a:rPr lang="en-US" smtClean="0"/>
              <a:t>20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The 10 CDS IT 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u="sng" dirty="0">
                <a:hlinkClick r:id="rId3"/>
              </a:rPr>
              <a:t>http://www.educause.edu/research-and-publications/research/core-data-service/about-core-data-service/it-domain-definitions</a:t>
            </a:r>
            <a:r>
              <a:rPr lang="en-US" dirty="0"/>
              <a:t>.</a:t>
            </a:r>
          </a:p>
          <a:p>
            <a:r>
              <a:rPr lang="en-US" dirty="0"/>
              <a:t> </a:t>
            </a:r>
          </a:p>
          <a:p>
            <a:pPr defTabSz="469682">
              <a:defRPr/>
            </a:pPr>
            <a:r>
              <a:rPr lang="en-US" b="1" dirty="0"/>
              <a:t>About the data: </a:t>
            </a:r>
            <a:endParaRPr lang="en-US" u="none" dirty="0" smtClean="0"/>
          </a:p>
          <a:p>
            <a:r>
              <a:rPr lang="en-US" dirty="0" smtClean="0"/>
              <a:t>In 2016, this was IT Organization,</a:t>
            </a:r>
            <a:r>
              <a:rPr lang="en-US" baseline="0" dirty="0" smtClean="0"/>
              <a:t> Staffing and Financing</a:t>
            </a:r>
            <a:r>
              <a:rPr lang="en-US" dirty="0" smtClean="0"/>
              <a:t>, Question 12.</a:t>
            </a:r>
            <a:endParaRPr lang="en-US" b="1" dirty="0"/>
          </a:p>
        </p:txBody>
      </p:sp>
      <p:sp>
        <p:nvSpPr>
          <p:cNvPr id="4" name="Slide Number Placeholder 3"/>
          <p:cNvSpPr>
            <a:spLocks noGrp="1"/>
          </p:cNvSpPr>
          <p:nvPr>
            <p:ph type="sldNum" sz="quarter" idx="10"/>
          </p:nvPr>
        </p:nvSpPr>
        <p:spPr/>
        <p:txBody>
          <a:bodyPr/>
          <a:lstStyle/>
          <a:p>
            <a:fld id="{8EE6E752-9152-914E-9C79-69F5FADFC4B1}" type="slidenum">
              <a:rPr lang="en-US" smtClean="0"/>
              <a:t>21</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Why this metric is important</a:t>
            </a:r>
            <a:r>
              <a:rPr lang="en-US" dirty="0"/>
              <a:t>: </a:t>
            </a:r>
            <a:r>
              <a:rPr lang="en-US" sz="1200" dirty="0" smtClean="0">
                <a:solidFill>
                  <a:srgbClr val="000000"/>
                </a:solidFill>
              </a:rPr>
              <a:t>Many of the metrics in this report evaluate central IT only. Central IT funding, expenditure, and staffing data are only one component of the full IT resource picture at institutions with significant distributed IT resources. The</a:t>
            </a:r>
            <a:r>
              <a:rPr lang="en-US" sz="1200" baseline="0" dirty="0" smtClean="0">
                <a:solidFill>
                  <a:srgbClr val="000000"/>
                </a:solidFill>
              </a:rPr>
              <a:t> ECAR report: </a:t>
            </a:r>
            <a:r>
              <a:rPr lang="en-US" sz="1200" dirty="0" smtClean="0">
                <a:solidFill>
                  <a:srgbClr val="000000"/>
                </a:solidFill>
                <a:hlinkClick r:id="rId3"/>
              </a:rPr>
              <a:t>Calculating the Costs of Distributed IT Staff and Applications</a:t>
            </a:r>
            <a:r>
              <a:rPr lang="en-US" sz="1200" dirty="0" smtClean="0">
                <a:solidFill>
                  <a:srgbClr val="000000"/>
                </a:solidFill>
              </a:rPr>
              <a:t>, provides further explanation of the importance of distributed IT spending in understanding total institutional IT spending.</a:t>
            </a:r>
            <a:endParaRPr lang="en-US" dirty="0" smtClean="0"/>
          </a:p>
          <a:p>
            <a:r>
              <a:rPr lang="en-US" dirty="0"/>
              <a:t> </a:t>
            </a:r>
          </a:p>
          <a:p>
            <a:pPr defTabSz="469682">
              <a:defRPr/>
            </a:pPr>
            <a:r>
              <a:rPr lang="en-US" b="1" dirty="0"/>
              <a:t>About the data: </a:t>
            </a:r>
            <a:endParaRPr lang="en-US" b="1" dirty="0" smtClean="0"/>
          </a:p>
          <a:p>
            <a:pPr marL="0" marR="0" indent="0" algn="l" defTabSz="469682" rtl="0" eaLnBrk="1" fontAlgn="auto" latinLnBrk="0" hangingPunct="1">
              <a:lnSpc>
                <a:spcPct val="100000"/>
              </a:lnSpc>
              <a:spcBef>
                <a:spcPts val="0"/>
              </a:spcBef>
              <a:spcAft>
                <a:spcPts val="0"/>
              </a:spcAft>
              <a:buClrTx/>
              <a:buSzTx/>
              <a:buFontTx/>
              <a:buNone/>
              <a:tabLst/>
              <a:defRPr/>
            </a:pPr>
            <a:r>
              <a:rPr lang="en-US" dirty="0" smtClean="0"/>
              <a:t>In 2016, this was IT Organization,</a:t>
            </a:r>
            <a:r>
              <a:rPr lang="en-US" baseline="0" dirty="0" smtClean="0"/>
              <a:t> Staffing and Financing</a:t>
            </a:r>
            <a:r>
              <a:rPr lang="en-US" dirty="0" smtClean="0"/>
              <a:t>, Question 15a.</a:t>
            </a:r>
            <a:endParaRPr lang="en-US" b="1" dirty="0" smtClean="0"/>
          </a:p>
          <a:p>
            <a:pPr defTabSz="469682">
              <a:defRPr/>
            </a:pPr>
            <a:endParaRPr lang="en-US" b="1" dirty="0" smtClean="0"/>
          </a:p>
          <a:p>
            <a:pPr defTabSz="469682">
              <a:defRPr/>
            </a:pPr>
            <a:endParaRPr lang="en-US" b="1" u="non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pPr defTabSz="469682">
              <a:defRPr/>
            </a:pPr>
            <a:endParaRPr lang="en-US" u="none"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22</a:t>
            </a:fld>
            <a:endParaRPr lang="en-US"/>
          </a:p>
        </p:txBody>
      </p:sp>
    </p:spTree>
    <p:extLst>
      <p:ext uri="{BB962C8B-B14F-4D97-AF65-F5344CB8AC3E}">
        <p14:creationId xmlns:p14="http://schemas.microsoft.com/office/powerpoint/2010/main" val="2139735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23</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a:t>
            </a:fld>
            <a:endParaRPr lang="en-US"/>
          </a:p>
        </p:txBody>
      </p:sp>
    </p:spTree>
    <p:extLst>
      <p:ext uri="{BB962C8B-B14F-4D97-AF65-F5344CB8AC3E}">
        <p14:creationId xmlns:p14="http://schemas.microsoft.com/office/powerpoint/2010/main" val="242459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Central IT FTEs per 1,000 institutional FTEs provides a view into the level of IT support an institution’s people receive. This metric can be used to quickly estimate a benchmark for total central IT staff FTE. For example, in </a:t>
            </a:r>
            <a:r>
              <a:rPr lang="en-US" dirty="0" smtClean="0"/>
              <a:t>FY2015/16, </a:t>
            </a:r>
            <a:r>
              <a:rPr lang="en-US" dirty="0"/>
              <a:t>U.S. institutions had a median of </a:t>
            </a:r>
            <a:r>
              <a:rPr lang="en-US" dirty="0" smtClean="0"/>
              <a:t>7.9 </a:t>
            </a:r>
            <a:r>
              <a:rPr lang="en-US" dirty="0"/>
              <a:t>central IT staff FTEs per 1,000 institutional FTE. Thus, an institution with 10,000 institutional FTEs would have had roughly </a:t>
            </a:r>
            <a:r>
              <a:rPr lang="en-US" dirty="0" smtClean="0"/>
              <a:t>79 </a:t>
            </a:r>
            <a:r>
              <a:rPr lang="en-US" dirty="0"/>
              <a:t>central IT staff members. </a:t>
            </a:r>
          </a:p>
          <a:p>
            <a:endParaRPr lang="en-US" dirty="0"/>
          </a:p>
          <a:p>
            <a:pPr defTabSz="469682">
              <a:defRPr/>
            </a:pPr>
            <a:r>
              <a:rPr lang="en-US" b="1" dirty="0"/>
              <a:t>About the data: </a:t>
            </a:r>
          </a:p>
          <a:p>
            <a:pPr defTabSz="469682">
              <a:defRPr/>
            </a:pPr>
            <a:r>
              <a:rPr lang="en-US" i="1" dirty="0" smtClean="0">
                <a:solidFill>
                  <a:srgbClr val="000000"/>
                </a:solidFill>
                <a:ea typeface="Lucida Grande"/>
              </a:rPr>
              <a:t>Central </a:t>
            </a:r>
            <a:r>
              <a:rPr lang="en-US" i="1" dirty="0">
                <a:solidFill>
                  <a:srgbClr val="000000"/>
                </a:solidFill>
                <a:ea typeface="Lucida Grande"/>
              </a:rPr>
              <a:t>IT FTEs per 1,000 institutional FTEs</a:t>
            </a:r>
          </a:p>
          <a:p>
            <a:pPr defTabSz="469682">
              <a:defRPr/>
            </a:pPr>
            <a:endParaRPr lang="en-US" i="1" dirty="0"/>
          </a:p>
          <a:p>
            <a:pPr marL="469682" lvl="2"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45812" lvl="2"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45812" lvl="2"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a:t>
            </a:r>
            <a:r>
              <a:rPr lang="en-US" b="0" baseline="0" dirty="0" smtClean="0">
                <a:solidFill>
                  <a:srgbClr val="FF0000"/>
                </a:solidFill>
              </a:rPr>
              <a:t> </a:t>
            </a:r>
            <a:r>
              <a:rPr lang="en-US" b="0" dirty="0" smtClean="0">
                <a:solidFill>
                  <a:srgbClr val="FF0000"/>
                </a:solidFill>
              </a:rPr>
              <a:t>2013, and 2014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dirty="0" smtClean="0"/>
              <a:t>From CDS 2016*: FY2015/16 CDS data on staff / Fall 2014 IPEDS data</a:t>
            </a:r>
          </a:p>
          <a:p>
            <a:pPr lvl="2"/>
            <a:r>
              <a:rPr lang="en-US" dirty="0" smtClean="0"/>
              <a:t>In 2016, central IT FTEs comes from IT Organization, Staffing and Financing, Question </a:t>
            </a:r>
            <a:r>
              <a:rPr lang="en-US" b="0" dirty="0" smtClean="0"/>
              <a:t>14</a:t>
            </a:r>
            <a:r>
              <a:rPr lang="en-US" dirty="0" smtClean="0"/>
              <a:t>. </a:t>
            </a:r>
          </a:p>
          <a:p>
            <a:pPr lvl="2"/>
            <a:r>
              <a:rPr lang="en-US" dirty="0" smtClean="0"/>
              <a:t> </a:t>
            </a:r>
            <a:br>
              <a:rPr lang="en-US" dirty="0" smtClean="0"/>
            </a:br>
            <a:r>
              <a:rPr lang="en-US" dirty="0" smtClean="0"/>
              <a:t>* This ratio is best calculated using Fall 2015 IPEDS data; however, these data are not currently available.</a:t>
            </a:r>
          </a:p>
          <a:p>
            <a:pPr marL="469682" lvl="1" defTabSz="469682">
              <a:defRPr/>
            </a:pPr>
            <a:endParaRPr lang="en-US" u="none"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24</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Central IT FTEs per 1,000 institutional FTEs provides a view into the level of IT support an institution’s people receive. This metric can be used to quickly estimate a benchmark for total central IT staff FTE. For example, in </a:t>
            </a:r>
            <a:r>
              <a:rPr lang="en-US" dirty="0" smtClean="0"/>
              <a:t>FY2015/16, </a:t>
            </a:r>
            <a:r>
              <a:rPr lang="en-US" dirty="0"/>
              <a:t>U.S. institutions had a median of </a:t>
            </a:r>
            <a:r>
              <a:rPr lang="en-US" dirty="0" smtClean="0"/>
              <a:t>7.9 </a:t>
            </a:r>
            <a:r>
              <a:rPr lang="en-US" dirty="0"/>
              <a:t>central IT staff FTEs per 1,000 institutional FTE. Thus, an institution with 10,000 institutional FTEs would have had roughly </a:t>
            </a:r>
            <a:r>
              <a:rPr lang="en-US" dirty="0" smtClean="0"/>
              <a:t>79 </a:t>
            </a:r>
            <a:r>
              <a:rPr lang="en-US" dirty="0"/>
              <a:t>central IT staff members. </a:t>
            </a:r>
          </a:p>
          <a:p>
            <a:endParaRPr lang="en-US" dirty="0"/>
          </a:p>
          <a:p>
            <a:pPr defTabSz="469682">
              <a:defRPr/>
            </a:pPr>
            <a:r>
              <a:rPr lang="en-US" b="1" dirty="0"/>
              <a:t>About the data: </a:t>
            </a:r>
            <a:endParaRPr lang="en-US" u="none" dirty="0" smtClean="0"/>
          </a:p>
          <a:p>
            <a:pPr defTabSz="469682">
              <a:defRPr/>
            </a:pPr>
            <a:r>
              <a:rPr lang="en-US" i="1" dirty="0" smtClean="0">
                <a:solidFill>
                  <a:srgbClr val="000000"/>
                </a:solidFill>
                <a:ea typeface="Lucida Grande"/>
              </a:rPr>
              <a:t>Central </a:t>
            </a:r>
            <a:r>
              <a:rPr lang="en-US" i="1" dirty="0">
                <a:solidFill>
                  <a:srgbClr val="000000"/>
                </a:solidFill>
                <a:ea typeface="Lucida Grande"/>
              </a:rPr>
              <a:t>IT FTEs per 1,000 institutional FTEs</a:t>
            </a:r>
            <a:endParaRPr lang="en-US" i="1" dirty="0"/>
          </a:p>
          <a:p>
            <a:pPr marL="469682" lvl="2" defTabSz="469682">
              <a:defRPr/>
            </a:pPr>
            <a:endParaRPr lang="en-US" b="0" dirty="0" smtClean="0">
              <a:solidFill>
                <a:srgbClr val="FF0000"/>
              </a:solidFill>
            </a:endParaRPr>
          </a:p>
          <a:p>
            <a:pPr marL="469682" lvl="2"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45812" lvl="2"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45812" lvl="2"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2013, and 2014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2016*: FY2014/15 CDS data on staff / Fall 2014 IPEDS data </a:t>
            </a:r>
          </a:p>
          <a:p>
            <a:pPr lvl="2"/>
            <a:r>
              <a:rPr lang="en-US" u="none" dirty="0" smtClean="0"/>
              <a:t>In 2016, central IT FTEs comes from IT Organization, Staffing and Financing, Question 14. </a:t>
            </a:r>
          </a:p>
          <a:p>
            <a:pPr lvl="2"/>
            <a:endParaRPr lang="en-US" u="none" dirty="0" smtClean="0"/>
          </a:p>
          <a:p>
            <a:pPr lvl="2"/>
            <a:r>
              <a:rPr lang="en-US" u="none" dirty="0" smtClean="0"/>
              <a:t>From CDS 2015**: FY2014/15 CDS data on staff / Fall 2013 IPEDS data </a:t>
            </a:r>
          </a:p>
          <a:p>
            <a:pPr lvl="2"/>
            <a:r>
              <a:rPr lang="en-US" u="none" dirty="0" smtClean="0"/>
              <a:t>In 2015, central IT FTEs comes from Module 1, Question 28. </a:t>
            </a:r>
          </a:p>
          <a:p>
            <a:pPr lvl="2"/>
            <a:endParaRPr lang="en-US" u="none" dirty="0" smtClean="0"/>
          </a:p>
          <a:p>
            <a:pPr lvl="2"/>
            <a:r>
              <a:rPr lang="en-US" u="none" dirty="0" smtClean="0"/>
              <a:t>From CDS 2014: FY2013/14 CDS data on staff / Fall 2013 IPEDS data </a:t>
            </a:r>
          </a:p>
          <a:p>
            <a:pPr lvl="2"/>
            <a:r>
              <a:rPr lang="en-US" u="none" dirty="0" smtClean="0"/>
              <a:t>In 2014, central IT FTEs comes from Module 1, Question 28. </a:t>
            </a:r>
          </a:p>
          <a:p>
            <a:endParaRPr lang="en-US" dirty="0" smtClean="0"/>
          </a:p>
          <a:p>
            <a:pPr lvl="2"/>
            <a:r>
              <a:rPr lang="en-US" dirty="0" smtClean="0"/>
              <a:t>From CDS 2013: FY2012/13 CDS data on staff / Fall 2012 IPEDS data</a:t>
            </a:r>
          </a:p>
          <a:p>
            <a:pPr lvl="2"/>
            <a:r>
              <a:rPr lang="en-US" dirty="0" smtClean="0"/>
              <a:t>In 2013, central IT FTEs comes from Module 1, Question 24. </a:t>
            </a:r>
          </a:p>
          <a:p>
            <a:pPr lvl="2"/>
            <a:r>
              <a:rPr lang="en-US" dirty="0" smtClean="0"/>
              <a:t/>
            </a:r>
            <a:br>
              <a:rPr lang="en-US" dirty="0" smtClean="0"/>
            </a:br>
            <a:r>
              <a:rPr lang="en-US" dirty="0" smtClean="0"/>
              <a:t>From CDS 2012: FY2011/12 CDS data on staff / Fall 2011 IPEDS data</a:t>
            </a:r>
          </a:p>
          <a:p>
            <a:pPr lvl="2"/>
            <a:r>
              <a:rPr lang="en-US" dirty="0" smtClean="0"/>
              <a:t>In 2012, central IT FTEs comes from Module 1, Question 22. </a:t>
            </a:r>
          </a:p>
          <a:p>
            <a:pPr lvl="2"/>
            <a:r>
              <a:rPr lang="en-US" dirty="0" smtClean="0"/>
              <a:t/>
            </a:r>
            <a:br>
              <a:rPr lang="en-US" dirty="0" smtClean="0"/>
            </a:br>
            <a:r>
              <a:rPr lang="en-US" dirty="0" smtClean="0"/>
              <a:t>From CDS 2011: FY2010/11 CDS data on staff / Fall 2010 IPEDS data</a:t>
            </a:r>
          </a:p>
          <a:p>
            <a:pPr lvl="2"/>
            <a:r>
              <a:rPr lang="en-US" dirty="0" smtClean="0"/>
              <a:t>In 2011, central IT FTEs comes from Module 1, Question 7.</a:t>
            </a:r>
          </a:p>
          <a:p>
            <a:pPr lvl="2"/>
            <a:r>
              <a:rPr lang="en-US" dirty="0" smtClean="0"/>
              <a:t> </a:t>
            </a:r>
            <a:br>
              <a:rPr lang="en-US" dirty="0" smtClean="0"/>
            </a:br>
            <a:r>
              <a:rPr lang="en-US" dirty="0" smtClean="0"/>
              <a:t>* This ratio is best calculated using Fall 2015 IPEDS data; however, these data wer</a:t>
            </a:r>
            <a:r>
              <a:rPr lang="en-US" baseline="0" dirty="0" smtClean="0"/>
              <a:t>e not available when the metric was produced.</a:t>
            </a:r>
          </a:p>
          <a:p>
            <a:pPr lvl="2"/>
            <a:endParaRPr lang="en-US" baseline="0" dirty="0" smtClean="0"/>
          </a:p>
          <a:p>
            <a:pPr marL="914400" marR="0" lvl="2" indent="0" algn="l" defTabSz="457200" rtl="0" eaLnBrk="1" fontAlgn="auto" latinLnBrk="0" hangingPunct="1">
              <a:lnSpc>
                <a:spcPct val="100000"/>
              </a:lnSpc>
              <a:spcBef>
                <a:spcPts val="0"/>
              </a:spcBef>
              <a:spcAft>
                <a:spcPts val="0"/>
              </a:spcAft>
              <a:buClrTx/>
              <a:buSzTx/>
              <a:buFontTx/>
              <a:buNone/>
              <a:tabLst/>
              <a:defRPr/>
            </a:pPr>
            <a:r>
              <a:rPr lang="en-US" dirty="0" smtClean="0"/>
              <a:t>** This ratio is best calculated using Fall 2014 IPEDS data; however, these data wer</a:t>
            </a:r>
            <a:r>
              <a:rPr lang="en-US" baseline="0" dirty="0" smtClean="0"/>
              <a:t>e not available when the metric was produced.</a:t>
            </a:r>
          </a:p>
          <a:p>
            <a:pPr lvl="2"/>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25</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On-campus employment provides students with a valuable opportunity to gain hands-on job experience before they hit the real world. For on-campus employers, this means an opportunity to increase capacity via a captive workforce that’s willing to trade time for experience and modest pay. Student worker FTEs as a percentage of total central IT FTEs is a measure of the extent to which central IT relies on this workforce.</a:t>
            </a:r>
          </a:p>
          <a:p>
            <a:endParaRPr lang="en-US" dirty="0"/>
          </a:p>
          <a:p>
            <a:pPr defTabSz="469682">
              <a:defRPr/>
            </a:pPr>
            <a:r>
              <a:rPr lang="en-US" b="1" dirty="0"/>
              <a:t>About the data: </a:t>
            </a:r>
          </a:p>
          <a:p>
            <a:r>
              <a:rPr lang="en-US" dirty="0" smtClean="0"/>
              <a:t>This ratio is calculated as central IT student worker FTEs divided by central IT staff and student worker FTE.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2016, central IT staff comes from IT Organization, Staffing and Financing, Question 14.</a:t>
            </a:r>
          </a:p>
          <a:p>
            <a:endParaRPr lang="en-US"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26</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On-campus employment provides students with a valuable opportunity to gain hands-on job experience before they hit the real world. For on-campus employers, this means an opportunity to increase capacity via a captive workforce that’s willing to trade time for experience and modest pay. Student workers as a percentage of total central IT FTE is a measure of the extent to which central IT relies on this workforce.</a:t>
            </a:r>
          </a:p>
          <a:p>
            <a:endParaRPr lang="en-US" dirty="0"/>
          </a:p>
          <a:p>
            <a:pPr defTabSz="469682">
              <a:defRPr/>
            </a:pPr>
            <a:r>
              <a:rPr lang="en-US" b="1" dirty="0"/>
              <a:t>About the data: </a:t>
            </a:r>
            <a:endParaRPr lang="en-US" u="none" dirty="0" smtClean="0"/>
          </a:p>
          <a:p>
            <a:r>
              <a:rPr lang="en-US" dirty="0" smtClean="0"/>
              <a:t>This ratio is calculated as central IT student worker FTEs divided by central IT staff and student worker FTE.</a:t>
            </a:r>
          </a:p>
          <a:p>
            <a:endParaRPr lang="en-US" dirty="0" smtClean="0"/>
          </a:p>
          <a:p>
            <a:pPr defTabSz="469682">
              <a:defRPr/>
            </a:pPr>
            <a:r>
              <a:rPr lang="en-US" dirty="0" smtClean="0"/>
              <a:t>In 2016, central IT staff comes from IT Organization, Staffing and Financing section, Question 14.</a:t>
            </a:r>
          </a:p>
          <a:p>
            <a:pPr defTabSz="469682">
              <a:defRPr/>
            </a:pPr>
            <a:r>
              <a:rPr lang="en-US" dirty="0" smtClean="0"/>
              <a:t>In 2015, central IT staff comes from Module 1, Question 28.</a:t>
            </a:r>
          </a:p>
          <a:p>
            <a:pPr defTabSz="469682">
              <a:defRPr/>
            </a:pPr>
            <a:r>
              <a:rPr lang="en-US" dirty="0" smtClean="0"/>
              <a:t>In 2014, central IT staff comes from Module 1, Question 28.</a:t>
            </a:r>
          </a:p>
          <a:p>
            <a:r>
              <a:rPr lang="en-US" dirty="0" smtClean="0"/>
              <a:t>In 2013, central IT staff comes from Module 1, Question 24.</a:t>
            </a:r>
          </a:p>
          <a:p>
            <a:r>
              <a:rPr lang="en-US" dirty="0" smtClean="0"/>
              <a:t>In 2012, central IT staff comes from Module 1, Question 22.</a:t>
            </a:r>
          </a:p>
          <a:p>
            <a:r>
              <a:rPr lang="en-US" dirty="0" smtClean="0"/>
              <a:t>In 2011, central IT staff comes from Module 1, Question 7.</a:t>
            </a:r>
          </a:p>
          <a:p>
            <a:pPr defTabSz="469682">
              <a:defRPr/>
            </a:pP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27</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The 10 CDS IT 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u="sng" dirty="0">
                <a:hlinkClick r:id="rId3"/>
              </a:rPr>
              <a:t>http://www.educause.edu/research-and-publications/research/core-data-service/about-core-data-service/it-domain-definitions</a:t>
            </a:r>
            <a:r>
              <a:rPr lang="en-US" dirty="0"/>
              <a:t>.</a:t>
            </a:r>
          </a:p>
          <a:p>
            <a:endParaRPr lang="en-US" dirty="0"/>
          </a:p>
          <a:p>
            <a:pPr defTabSz="469682">
              <a:defRPr/>
            </a:pPr>
            <a:r>
              <a:rPr lang="en-US" b="1" dirty="0"/>
              <a:t>About the data: </a:t>
            </a:r>
            <a:endParaRPr lang="en-US" u="none" dirty="0" smtClean="0"/>
          </a:p>
          <a:p>
            <a:pPr defTabSz="469682">
              <a:defRPr/>
            </a:pPr>
            <a:r>
              <a:rPr lang="en-US" i="1" dirty="0">
                <a:solidFill>
                  <a:srgbClr val="000000"/>
                </a:solidFill>
                <a:ea typeface="Lucida Grande"/>
              </a:rPr>
              <a:t>Central IT FTEs per 1,000 institutional FTEs</a:t>
            </a:r>
            <a:endParaRPr lang="en-US" i="1" dirty="0"/>
          </a:p>
          <a:p>
            <a:endParaRPr lang="en-US" dirty="0" smtClean="0"/>
          </a:p>
          <a:p>
            <a:pPr marL="469682" lvl="2"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45812" lvl="2"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45812" lvl="2"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2013, and 2014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2016*: FY2015/16 CDS data on central IT FTEs</a:t>
            </a:r>
            <a:r>
              <a:rPr lang="en-US" u="none" baseline="0" dirty="0" smtClean="0"/>
              <a:t> by IT domain </a:t>
            </a:r>
            <a:r>
              <a:rPr lang="en-US" u="none" dirty="0" smtClean="0"/>
              <a:t>/ Fall 2014 IPEDS data </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In 2016, central IT FTEs</a:t>
            </a:r>
            <a:r>
              <a:rPr lang="en-US" u="none" baseline="0" dirty="0" smtClean="0"/>
              <a:t> by IT domain </a:t>
            </a:r>
            <a:r>
              <a:rPr lang="en-US" u="none" dirty="0" smtClean="0"/>
              <a:t>comes from IT Organization, Staffing and Financing, Question 14. </a:t>
            </a:r>
          </a:p>
          <a:p>
            <a:pPr lvl="2"/>
            <a:endParaRPr lang="en-US" u="none" dirty="0" smtClean="0"/>
          </a:p>
          <a:p>
            <a:pPr marL="939363" lvl="4" defTabSz="469682">
              <a:defRPr/>
            </a:pPr>
            <a:r>
              <a:rPr lang="en-US" dirty="0" smtClean="0"/>
              <a:t>* This ratio is best calculated using Fall 2015 IPEDS data; however, these data were not available</a:t>
            </a:r>
            <a:r>
              <a:rPr lang="en-US" baseline="0" dirty="0" smtClean="0"/>
              <a:t> when the metric was produced.</a:t>
            </a: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The 10 CDS IT 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u="sng" dirty="0">
                <a:hlinkClick r:id="rId3"/>
              </a:rPr>
              <a:t>http://www.educause.edu/research-and-publications/research/core-data-service/about-core-data-service/it-domain-definitions</a:t>
            </a:r>
            <a:r>
              <a:rPr lang="en-US" dirty="0"/>
              <a:t>.</a:t>
            </a:r>
          </a:p>
          <a:p>
            <a:r>
              <a:rPr lang="en-US" dirty="0"/>
              <a:t> </a:t>
            </a:r>
          </a:p>
          <a:p>
            <a:pPr defTabSz="469682">
              <a:defRPr/>
            </a:pPr>
            <a:r>
              <a:rPr lang="en-US" b="1" dirty="0"/>
              <a:t>About the data: </a:t>
            </a:r>
            <a:endParaRPr lang="en-US" u="none" dirty="0" smtClean="0"/>
          </a:p>
          <a:p>
            <a:pPr defTabSz="469682">
              <a:defRPr/>
            </a:pPr>
            <a:r>
              <a:rPr lang="en-US" i="1" dirty="0">
                <a:solidFill>
                  <a:srgbClr val="000000"/>
                </a:solidFill>
                <a:ea typeface="Lucida Grande"/>
              </a:rPr>
              <a:t>Central IT FTEs per 1,000 institutional FTEs</a:t>
            </a:r>
            <a:endParaRPr lang="en-US" i="1" dirty="0"/>
          </a:p>
          <a:p>
            <a:endParaRPr lang="en-US" dirty="0" smtClean="0"/>
          </a:p>
          <a:p>
            <a:pPr marL="469682" lvl="2"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45812" lvl="2"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45812" lvl="2"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2013, and 2014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2016*: FY2015/16 CDS data on central IT FTEs</a:t>
            </a:r>
            <a:r>
              <a:rPr lang="en-US" u="none" baseline="0" dirty="0" smtClean="0"/>
              <a:t> by IT domain </a:t>
            </a:r>
            <a:r>
              <a:rPr lang="en-US" u="none" dirty="0" smtClean="0"/>
              <a:t>/ Fall 2014 IPEDS data </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In 2016, central IT FTEs</a:t>
            </a:r>
            <a:r>
              <a:rPr lang="en-US" u="none" baseline="0" dirty="0" smtClean="0"/>
              <a:t> by IT domain </a:t>
            </a:r>
            <a:r>
              <a:rPr lang="en-US" u="none" dirty="0" smtClean="0"/>
              <a:t>comes from IT Organization, Staffing and Financing, Question 14. </a:t>
            </a:r>
          </a:p>
          <a:p>
            <a:pPr lvl="2"/>
            <a:endParaRPr lang="en-US" u="none" dirty="0" smtClean="0"/>
          </a:p>
          <a:p>
            <a:pPr marL="939363" lvl="4" defTabSz="469682">
              <a:defRPr/>
            </a:pPr>
            <a:r>
              <a:rPr lang="en-US" dirty="0" smtClean="0"/>
              <a:t>* This ratio is best calculated using Fall 2015 IPEDS data; however, these data were not available</a:t>
            </a:r>
            <a:r>
              <a:rPr lang="en-US" baseline="0" dirty="0" smtClean="0"/>
              <a:t> when the metric was produced.</a:t>
            </a: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The 10 CDS IT 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u="sng" dirty="0">
                <a:hlinkClick r:id="rId3"/>
              </a:rPr>
              <a:t>http://www.educause.edu/research-and-publications/research/core-data-service/about-core-data-service/it-domain-definitions</a:t>
            </a:r>
            <a:r>
              <a:rPr lang="en-US" dirty="0"/>
              <a:t>.</a:t>
            </a:r>
          </a:p>
          <a:p>
            <a:endParaRPr lang="en-US" dirty="0"/>
          </a:p>
          <a:p>
            <a:pPr defTabSz="469682">
              <a:defRPr/>
            </a:pPr>
            <a:r>
              <a:rPr lang="en-US" b="1" dirty="0"/>
              <a:t>About the data: </a:t>
            </a:r>
            <a:endParaRPr lang="en-US" u="none" dirty="0" smtClean="0"/>
          </a:p>
          <a:p>
            <a:pPr defTabSz="469682">
              <a:defRPr/>
            </a:pPr>
            <a:r>
              <a:rPr lang="en-US" i="1" dirty="0">
                <a:solidFill>
                  <a:srgbClr val="000000"/>
                </a:solidFill>
                <a:ea typeface="Lucida Grande"/>
              </a:rPr>
              <a:t>Central IT FTEs per 1,000 institutional FTEs</a:t>
            </a:r>
            <a:endParaRPr lang="en-US" i="1" dirty="0"/>
          </a:p>
          <a:p>
            <a:endParaRPr lang="en-US" dirty="0" smtClean="0"/>
          </a:p>
          <a:p>
            <a:pPr marL="469682" lvl="2"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45812" lvl="2"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45812" lvl="2"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2013, and 2014 and where EAPRECTP=1100 in 2010 and 2011). </a:t>
            </a:r>
          </a:p>
          <a:p>
            <a:pPr lvl="1"/>
            <a:r>
              <a:rPr lang="en-US" dirty="0" smtClean="0"/>
              <a:t> For more information about IPEDS data please visit http://</a:t>
            </a:r>
            <a:r>
              <a:rPr lang="en-US" dirty="0" err="1" smtClean="0"/>
              <a:t>nces.ed.gov</a:t>
            </a:r>
            <a:r>
              <a:rPr lang="en-US" dirty="0" smtClean="0"/>
              <a:t>/</a:t>
            </a:r>
            <a:r>
              <a:rPr lang="en-US" dirty="0" err="1" smtClean="0"/>
              <a:t>ipeds</a:t>
            </a:r>
            <a:r>
              <a:rPr lang="en-US" dirty="0" smtClean="0"/>
              <a:t>/.</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2016*: FY2015/16 CDS data on central IT FTEs</a:t>
            </a:r>
            <a:r>
              <a:rPr lang="en-US" u="none" baseline="0" dirty="0" smtClean="0"/>
              <a:t> by IT domain </a:t>
            </a:r>
            <a:r>
              <a:rPr lang="en-US" u="none" dirty="0" smtClean="0"/>
              <a:t>/ Fall 2014 IPEDS data </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In 2016, central IT FTEs</a:t>
            </a:r>
            <a:r>
              <a:rPr lang="en-US" u="none" baseline="0" dirty="0" smtClean="0"/>
              <a:t> by IT domain </a:t>
            </a:r>
            <a:r>
              <a:rPr lang="en-US" u="none" dirty="0" smtClean="0"/>
              <a:t>comes from IT Organization, Staffing and Financing, Question 14. </a:t>
            </a:r>
          </a:p>
          <a:p>
            <a:pPr lvl="2"/>
            <a:endParaRPr lang="en-US" u="none" dirty="0" smtClean="0"/>
          </a:p>
          <a:p>
            <a:pPr marL="939363" lvl="4" defTabSz="469682">
              <a:defRPr/>
            </a:pPr>
            <a:r>
              <a:rPr lang="en-US" dirty="0" smtClean="0"/>
              <a:t>* This ratio is best calculated using Fall 2015 IPEDS data; however, these data were not available when the metric was produced.</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Ensuring adequate staffing capacity and staff retention is </a:t>
            </a:r>
            <a:r>
              <a:rPr lang="en-US" dirty="0" smtClean="0"/>
              <a:t>#8 </a:t>
            </a:r>
            <a:r>
              <a:rPr lang="en-US" dirty="0"/>
              <a:t>in the </a:t>
            </a:r>
            <a:r>
              <a:rPr lang="en-US" dirty="0" smtClean="0"/>
              <a:t>2017 </a:t>
            </a:r>
            <a:r>
              <a:rPr lang="en-US" dirty="0"/>
              <a:t>Top 10 IT </a:t>
            </a:r>
            <a:r>
              <a:rPr lang="en-US" dirty="0" smtClean="0"/>
              <a:t>Issues.  Central </a:t>
            </a:r>
            <a:r>
              <a:rPr lang="en-US" dirty="0"/>
              <a:t>IT training spending per central IT staff FTE can help you evaluate your training spending and budget for updating skill sets of existing staff.</a:t>
            </a:r>
          </a:p>
          <a:p>
            <a:endParaRPr lang="en-US" dirty="0"/>
          </a:p>
          <a:p>
            <a:pPr defTabSz="469682">
              <a:defRPr/>
            </a:pPr>
            <a:r>
              <a:rPr lang="en-US" b="1" dirty="0"/>
              <a:t>About the data: </a:t>
            </a:r>
          </a:p>
          <a:p>
            <a:r>
              <a:rPr lang="en-US" dirty="0" smtClean="0"/>
              <a:t>This ratio is calculated as professional development (training, education and professional</a:t>
            </a:r>
            <a:r>
              <a:rPr lang="en-US" baseline="0" dirty="0" smtClean="0"/>
              <a:t> </a:t>
            </a:r>
            <a:r>
              <a:rPr lang="en-US" dirty="0" smtClean="0"/>
              <a:t>development, training-related travel) divided by total central IT staff FTE.</a:t>
            </a:r>
          </a:p>
          <a:p>
            <a:endParaRPr lang="en-US" dirty="0" smtClean="0"/>
          </a:p>
          <a:p>
            <a:r>
              <a:rPr lang="en-US" dirty="0" smtClean="0"/>
              <a:t>In 2016, FY2015/16 training expenses come from IT Organization, Staffing and Financing Q10 and FY2015/16 central IT staff FTE come from IT Organization, Staffing and Financing Q14. </a:t>
            </a:r>
          </a:p>
        </p:txBody>
      </p:sp>
      <p:sp>
        <p:nvSpPr>
          <p:cNvPr id="4" name="Slide Number Placeholder 3"/>
          <p:cNvSpPr>
            <a:spLocks noGrp="1"/>
          </p:cNvSpPr>
          <p:nvPr>
            <p:ph type="sldNum" sz="quarter" idx="10"/>
          </p:nvPr>
        </p:nvSpPr>
        <p:spPr/>
        <p:txBody>
          <a:bodyPr/>
          <a:lstStyle/>
          <a:p>
            <a:fld id="{8EE6E752-9152-914E-9C79-69F5FADFC4B1}" type="slidenum">
              <a:rPr lang="en-US" smtClean="0"/>
              <a:t>31</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a:t>
            </a:r>
            <a:r>
              <a:rPr lang="en-US" dirty="0" smtClean="0"/>
              <a:t>Ensuring adequate staffing capacity and staff retention is #8 in the 2017 Top 10 IT Issues.  Central IT training spending per central IT staff FTE can help you evaluate your training spending and budget for updating skill sets of existing staff.</a:t>
            </a:r>
          </a:p>
          <a:p>
            <a:endParaRPr lang="en-US" dirty="0"/>
          </a:p>
          <a:p>
            <a:pPr defTabSz="469682">
              <a:defRPr/>
            </a:pPr>
            <a:r>
              <a:rPr lang="en-US" b="1" dirty="0"/>
              <a:t>About the data: </a:t>
            </a:r>
            <a:endParaRPr lang="en-US" u="none" dirty="0" smtClean="0"/>
          </a:p>
          <a:p>
            <a:r>
              <a:rPr lang="en-US" dirty="0" smtClean="0"/>
              <a:t>This ratio is calculated as training, travel, or conference expenses divided by total central IT staff FTE.</a:t>
            </a:r>
          </a:p>
          <a:p>
            <a:pPr marL="0" marR="0" lvl="0" indent="0" algn="l" defTabSz="469682"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69682" rtl="0" eaLnBrk="1" fontAlgn="auto" latinLnBrk="0" hangingPunct="1">
              <a:lnSpc>
                <a:spcPct val="100000"/>
              </a:lnSpc>
              <a:spcBef>
                <a:spcPts val="0"/>
              </a:spcBef>
              <a:spcAft>
                <a:spcPts val="0"/>
              </a:spcAft>
              <a:buClrTx/>
              <a:buSzTx/>
              <a:buFontTx/>
              <a:buNone/>
              <a:tabLst/>
              <a:defRPr/>
            </a:pPr>
            <a:r>
              <a:rPr lang="en-US" dirty="0" smtClean="0"/>
              <a:t>In 2016, FY2015/16 professional development expenses come from IT Organization, Staffing and Financing, Question 10, and FY2015/16 central IT staff FTE come from Question 14. </a:t>
            </a:r>
          </a:p>
          <a:p>
            <a:pPr defTabSz="469682">
              <a:defRPr/>
            </a:pPr>
            <a:r>
              <a:rPr lang="en-US" dirty="0" smtClean="0"/>
              <a:t>In 2015, FY2014/15 training expenses come from Module 1, Question 19a, and FY2014/15 central IT staff FTE come from Module 1, Question 28. </a:t>
            </a:r>
          </a:p>
          <a:p>
            <a:r>
              <a:rPr lang="en-US" dirty="0" smtClean="0"/>
              <a:t>In 2014, FY2013/14 training expenses come from Module 1, Question 19a and FY2013/14 central IT staff FTE come from Module 1, Question 28. </a:t>
            </a:r>
          </a:p>
          <a:p>
            <a:r>
              <a:rPr lang="en-US" dirty="0" smtClean="0"/>
              <a:t>In 2013, FY2012/13 training expenses come from Module 1, Question 15 and FY2012/13 central IT staff FTE come from Module 1, Question 24.</a:t>
            </a:r>
          </a:p>
        </p:txBody>
      </p:sp>
      <p:sp>
        <p:nvSpPr>
          <p:cNvPr id="4" name="Slide Number Placeholder 3"/>
          <p:cNvSpPr>
            <a:spLocks noGrp="1"/>
          </p:cNvSpPr>
          <p:nvPr>
            <p:ph type="sldNum" sz="quarter" idx="10"/>
          </p:nvPr>
        </p:nvSpPr>
        <p:spPr/>
        <p:txBody>
          <a:bodyPr/>
          <a:lstStyle/>
          <a:p>
            <a:fld id="{8EE6E752-9152-914E-9C79-69F5FADFC4B1}" type="slidenum">
              <a:rPr lang="en-US" smtClean="0"/>
              <a:t>32</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33</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9682">
              <a:defRPr/>
            </a:pPr>
            <a:r>
              <a:rPr lang="en-US" dirty="0" smtClean="0"/>
              <a:t>The value for institutional expenses is determined using IPEDS data. Using the finance (F1, F2, and F3) tables, institutional expenses are calculated as F1D02 for public institutions, F2B02 for private not-for-profit institutions, and F3E07 for private for-profit institutions. </a:t>
            </a:r>
          </a:p>
          <a:p>
            <a:pPr marL="0" lvl="1" defTabSz="469682">
              <a:defRPr/>
            </a:pPr>
            <a:endParaRPr lang="en-US" b="0" dirty="0" smtClean="0">
              <a:solidFill>
                <a:srgbClr val="FF0000"/>
              </a:solidFill>
            </a:endParaRPr>
          </a:p>
          <a:p>
            <a:pPr marL="0" lvl="1"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176131" lvl="1"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176131" lvl="1"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a:t>
            </a:r>
            <a:r>
              <a:rPr lang="en-US" b="0" baseline="0" dirty="0" smtClean="0">
                <a:solidFill>
                  <a:srgbClr val="FF0000"/>
                </a:solidFill>
              </a:rPr>
              <a:t> </a:t>
            </a:r>
            <a:r>
              <a:rPr lang="en-US" b="0" dirty="0" smtClean="0">
                <a:solidFill>
                  <a:srgbClr val="FF0000"/>
                </a:solidFill>
              </a:rPr>
              <a:t>2013, and 2014 and where EAPRECTP=1100 in 2010 and 2011). </a:t>
            </a:r>
          </a:p>
          <a:p>
            <a:pPr marL="176131" lvl="1" indent="-176131" defTabSz="469682">
              <a:buFont typeface="Arial"/>
              <a:buChar char="•"/>
              <a:defRPr/>
            </a:pPr>
            <a:endParaRPr lang="en-US" dirty="0" smtClean="0"/>
          </a:p>
          <a:p>
            <a:pPr marL="0" lvl="1" defTabSz="469682">
              <a:defRPr/>
            </a:pPr>
            <a:r>
              <a:rPr lang="en-US" dirty="0" smtClean="0"/>
              <a:t>For more information about IPEDS data please visit http://nces.ed.gov/ipeds/.</a:t>
            </a:r>
          </a:p>
          <a:p>
            <a:pPr marL="0" lvl="1" defTabSz="46968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5</a:t>
            </a:fld>
            <a:endParaRPr lang="en-US"/>
          </a:p>
        </p:txBody>
      </p:sp>
    </p:spTree>
    <p:extLst>
      <p:ext uri="{BB962C8B-B14F-4D97-AF65-F5344CB8AC3E}">
        <p14:creationId xmlns:p14="http://schemas.microsoft.com/office/powerpoint/2010/main" val="224617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34</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Metrics on IT service delivery can be used to help you consider how your IT domain area spending and staffing compare in the context of level and types of services provided within that domain. </a:t>
            </a:r>
          </a:p>
          <a:p>
            <a:endParaRPr lang="en-US" dirty="0"/>
          </a:p>
          <a:p>
            <a:pPr defTabSz="469682">
              <a:defRPr/>
            </a:pPr>
            <a:r>
              <a:rPr lang="en-US" b="1" dirty="0"/>
              <a:t>About the data: </a:t>
            </a:r>
            <a:endParaRPr lang="en-US" u="none" dirty="0" smtClean="0"/>
          </a:p>
          <a:p>
            <a:pPr defTabSz="469682">
              <a:defRPr/>
            </a:pPr>
            <a:r>
              <a:rPr lang="en-US" dirty="0" smtClean="0"/>
              <a:t>In </a:t>
            </a:r>
            <a:r>
              <a:rPr lang="en-US" dirty="0" smtClean="0"/>
              <a:t>2016, </a:t>
            </a:r>
            <a:r>
              <a:rPr lang="en-US" dirty="0" smtClean="0"/>
              <a:t>institutions</a:t>
            </a:r>
            <a:r>
              <a:rPr lang="en-US" baseline="0" dirty="0" smtClean="0"/>
              <a:t> </a:t>
            </a:r>
            <a:r>
              <a:rPr lang="en-US" baseline="0" dirty="0" smtClean="0"/>
              <a:t>whose highest-ranking IT officer is on the presidential cabinet </a:t>
            </a:r>
            <a:r>
              <a:rPr lang="en-US" baseline="0" dirty="0" smtClean="0"/>
              <a:t>are those </a:t>
            </a:r>
            <a:r>
              <a:rPr lang="en-US" baseline="0" dirty="0" smtClean="0"/>
              <a:t>answering yes to IT Organization, Staffing, and Financing, </a:t>
            </a:r>
            <a:r>
              <a:rPr lang="en-US" baseline="0" dirty="0" smtClean="0"/>
              <a:t>Question </a:t>
            </a:r>
            <a:r>
              <a:rPr lang="en-US" baseline="0" dirty="0" smtClean="0"/>
              <a:t>3</a:t>
            </a:r>
            <a:r>
              <a:rPr lang="en-US" dirty="0" smtClean="0"/>
              <a:t>.</a:t>
            </a:r>
            <a:endParaRPr lang="en-US" dirty="0" smtClean="0"/>
          </a:p>
          <a:p>
            <a:pPr defTabSz="469682">
              <a:defRPr/>
            </a:pPr>
            <a:endParaRPr lang="en-US" dirty="0" smtClean="0"/>
          </a:p>
          <a:p>
            <a:r>
              <a:rPr lang="en-US" dirty="0" smtClean="0"/>
              <a:t>To complete this</a:t>
            </a:r>
            <a:r>
              <a:rPr lang="en-US" baseline="0" dirty="0" smtClean="0"/>
              <a:t> slide, i</a:t>
            </a:r>
            <a:r>
              <a:rPr lang="en-US" dirty="0" smtClean="0"/>
              <a:t>ndicate that your institution has conducted a risk assessment</a:t>
            </a:r>
            <a:r>
              <a:rPr lang="en-US" baseline="0" dirty="0" smtClean="0"/>
              <a:t> </a:t>
            </a:r>
            <a:r>
              <a:rPr lang="en-US" dirty="0" smtClean="0"/>
              <a:t>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35</a:t>
            </a:fld>
            <a:endParaRPr lang="en-US"/>
          </a:p>
        </p:txBody>
      </p:sp>
    </p:spTree>
    <p:extLst>
      <p:ext uri="{BB962C8B-B14F-4D97-AF65-F5344CB8AC3E}">
        <p14:creationId xmlns:p14="http://schemas.microsoft.com/office/powerpoint/2010/main" val="743757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Metrics on IT service delivery can be used to help you consider how your IT domain area spending and staffing compare in the context of level and types of services provided within that domain. </a:t>
            </a:r>
          </a:p>
          <a:p>
            <a:endParaRPr lang="en-US" dirty="0"/>
          </a:p>
          <a:p>
            <a:pPr defTabSz="469682">
              <a:defRPr/>
            </a:pPr>
            <a:r>
              <a:rPr lang="en-US" b="1" dirty="0"/>
              <a:t>About the data: </a:t>
            </a:r>
            <a:endParaRPr lang="en-US" u="none" dirty="0" smtClean="0"/>
          </a:p>
          <a:p>
            <a:pPr defTabSz="469682">
              <a:defRPr/>
            </a:pPr>
            <a:r>
              <a:rPr lang="en-US" dirty="0" smtClean="0"/>
              <a:t>In 2016, institutions offering teaching and learning support</a:t>
            </a:r>
            <a:r>
              <a:rPr lang="en-US" baseline="0" dirty="0" smtClean="0"/>
              <a:t> services are those with any option other than “this service was not provided” selected</a:t>
            </a:r>
            <a:r>
              <a:rPr lang="en-US" dirty="0" smtClean="0"/>
              <a:t> for </a:t>
            </a:r>
            <a:r>
              <a:rPr lang="en-US" dirty="0" smtClean="0"/>
              <a:t>Educational</a:t>
            </a:r>
            <a:r>
              <a:rPr lang="en-US" baseline="0" dirty="0" smtClean="0"/>
              <a:t> Technology Services,</a:t>
            </a:r>
            <a:r>
              <a:rPr lang="en-US" dirty="0" smtClean="0"/>
              <a:t> </a:t>
            </a:r>
            <a:r>
              <a:rPr lang="en-US" dirty="0" smtClean="0"/>
              <a:t>Question 1.</a:t>
            </a:r>
          </a:p>
          <a:p>
            <a:pPr defTabSz="469682">
              <a:defRPr/>
            </a:pPr>
            <a:endParaRPr lang="en-US" dirty="0" smtClean="0"/>
          </a:p>
          <a:p>
            <a:pPr defTabSz="469682">
              <a:defRPr/>
            </a:pPr>
            <a:r>
              <a:rPr lang="en-US" dirty="0" smtClean="0"/>
              <a:t>To complete this slide, indicate whether </a:t>
            </a:r>
            <a:r>
              <a:rPr lang="en-US" baseline="0" dirty="0" smtClean="0"/>
              <a:t>your institution has each service with the appropriate icon.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36</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Student FTE per shared workstation provided by central IT is an indicator of the amount of shared technology resources available to students at your institution. Lower numbers are an indication of more resources available. </a:t>
            </a:r>
          </a:p>
          <a:p>
            <a:endParaRPr lang="en-US" dirty="0"/>
          </a:p>
          <a:p>
            <a:pPr defTabSz="469682">
              <a:defRPr/>
            </a:pPr>
            <a:r>
              <a:rPr lang="en-US" b="1" dirty="0"/>
              <a:t>About the data: </a:t>
            </a:r>
            <a:endParaRPr lang="en-US" u="none" dirty="0" smtClean="0"/>
          </a:p>
          <a:p>
            <a:pPr defTabSz="469682">
              <a:defRPr/>
            </a:pPr>
            <a:r>
              <a:rPr lang="en-US" dirty="0" smtClean="0"/>
              <a:t>This metric is calculated as number of shared workstations provided by central IT</a:t>
            </a:r>
            <a:r>
              <a:rPr lang="en-US" baseline="0" dirty="0" smtClean="0"/>
              <a:t> </a:t>
            </a:r>
            <a:r>
              <a:rPr lang="en-US" dirty="0" smtClean="0"/>
              <a:t>divided by enrolled student FTEs.</a:t>
            </a:r>
          </a:p>
          <a:p>
            <a:pPr lvl="1"/>
            <a:r>
              <a:rPr lang="en-US" dirty="0" smtClean="0"/>
              <a:t/>
            </a:r>
            <a:br>
              <a:rPr lang="en-US" dirty="0" smtClean="0"/>
            </a:br>
            <a:r>
              <a:rPr lang="en-US" dirty="0" smtClean="0"/>
              <a:t>The value student FTE is determined using IPEDS data.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2016**: number of shared workstations</a:t>
            </a:r>
            <a:r>
              <a:rPr lang="en-US" u="none" baseline="0" dirty="0" smtClean="0"/>
              <a:t> provided by central IT </a:t>
            </a:r>
            <a:r>
              <a:rPr lang="en-US" u="none" dirty="0" smtClean="0"/>
              <a:t>/ Fall 2014 IPEDS data </a:t>
            </a:r>
          </a:p>
          <a:p>
            <a:pPr lvl="2"/>
            <a:r>
              <a:rPr lang="en-US" u="none" dirty="0" smtClean="0"/>
              <a:t>In 2016, number of lab/cluster workstations provided by central IT comes </a:t>
            </a:r>
            <a:r>
              <a:rPr lang="en-US" u="none" dirty="0" smtClean="0">
                <a:solidFill>
                  <a:srgbClr val="FFFF00"/>
                </a:solidFill>
              </a:rPr>
              <a:t>from </a:t>
            </a:r>
            <a:r>
              <a:rPr lang="en-US" u="none" dirty="0" smtClean="0">
                <a:solidFill>
                  <a:srgbClr val="FFFF00"/>
                </a:solidFill>
              </a:rPr>
              <a:t>Educational Technology</a:t>
            </a:r>
            <a:r>
              <a:rPr lang="en-US" u="none" baseline="0" dirty="0" smtClean="0">
                <a:solidFill>
                  <a:srgbClr val="FFFF00"/>
                </a:solidFill>
              </a:rPr>
              <a:t> Services</a:t>
            </a:r>
            <a:r>
              <a:rPr lang="en-US" u="none" dirty="0" smtClean="0">
                <a:solidFill>
                  <a:srgbClr val="FFFF00"/>
                </a:solidFill>
              </a:rPr>
              <a:t>, </a:t>
            </a:r>
            <a:r>
              <a:rPr lang="en-US" u="none" dirty="0" smtClean="0">
                <a:solidFill>
                  <a:srgbClr val="FFFF00"/>
                </a:solidFill>
              </a:rPr>
              <a:t>Question 6b, row a and b. </a:t>
            </a:r>
          </a:p>
          <a:p>
            <a:pPr marL="939363" lvl="2" defTabSz="469682">
              <a:defRPr/>
            </a:pPr>
            <a:r>
              <a:rPr lang="en-US" u="none" dirty="0" smtClean="0"/>
              <a:t>In 2016, number of virtual lab/cluster workstations provided by central IT comes from </a:t>
            </a:r>
            <a:r>
              <a:rPr lang="en-US" u="none" dirty="0" smtClean="0">
                <a:solidFill>
                  <a:srgbClr val="FFFF00"/>
                </a:solidFill>
              </a:rPr>
              <a:t>Educational Technology</a:t>
            </a:r>
            <a:r>
              <a:rPr lang="en-US" u="none" baseline="0" dirty="0" smtClean="0">
                <a:solidFill>
                  <a:srgbClr val="FFFF00"/>
                </a:solidFill>
              </a:rPr>
              <a:t> Services</a:t>
            </a:r>
            <a:r>
              <a:rPr lang="en-US" u="none" dirty="0" smtClean="0"/>
              <a:t>, </a:t>
            </a:r>
            <a:r>
              <a:rPr lang="en-US" u="none" dirty="0" smtClean="0"/>
              <a:t>Question 6b, row c. </a:t>
            </a:r>
          </a:p>
          <a:p>
            <a:pPr marL="939363" lvl="2" defTabSz="469682">
              <a:defRPr/>
            </a:pPr>
            <a:r>
              <a:rPr lang="en-US" u="none" dirty="0" smtClean="0"/>
              <a:t>In 2016, number of laptop/tablets provided by central IT for checkout</a:t>
            </a:r>
            <a:r>
              <a:rPr lang="en-US" u="none" baseline="0" dirty="0" smtClean="0"/>
              <a:t> or loan</a:t>
            </a:r>
            <a:r>
              <a:rPr lang="en-US" u="none" dirty="0" smtClean="0"/>
              <a:t> comes from </a:t>
            </a:r>
            <a:r>
              <a:rPr lang="en-US" u="none" dirty="0" smtClean="0">
                <a:solidFill>
                  <a:srgbClr val="FFFF00"/>
                </a:solidFill>
              </a:rPr>
              <a:t>Educational Technology</a:t>
            </a:r>
            <a:r>
              <a:rPr lang="en-US" u="none" baseline="0" dirty="0" smtClean="0">
                <a:solidFill>
                  <a:srgbClr val="FFFF00"/>
                </a:solidFill>
              </a:rPr>
              <a:t> Services</a:t>
            </a:r>
            <a:r>
              <a:rPr lang="en-US" u="none" dirty="0" smtClean="0"/>
              <a:t>, </a:t>
            </a:r>
            <a:r>
              <a:rPr lang="en-US" u="none" dirty="0" smtClean="0"/>
              <a:t>Question 6b, row e. </a:t>
            </a:r>
          </a:p>
          <a:p>
            <a:pPr lvl="2"/>
            <a:endParaRPr lang="en-US" u="none" dirty="0" smtClean="0"/>
          </a:p>
          <a:p>
            <a:pPr defTabSz="469682">
              <a:defRPr/>
            </a:pPr>
            <a:r>
              <a:rPr lang="en-US" dirty="0" smtClean="0"/>
              <a:t>	** This ratio is best calculated using Fall 2015 IPEDS data; however, these data were not available when this</a:t>
            </a:r>
            <a:r>
              <a:rPr lang="en-US" baseline="0" dirty="0" smtClean="0"/>
              <a:t> </a:t>
            </a:r>
            <a:r>
              <a:rPr lang="en-US" baseline="0" dirty="0" smtClean="0"/>
              <a:t>metric </a:t>
            </a:r>
            <a:r>
              <a:rPr lang="en-US" baseline="0" dirty="0" smtClean="0"/>
              <a:t>was produced</a:t>
            </a:r>
            <a:r>
              <a:rPr lang="en-US" dirty="0" smtClean="0"/>
              <a:t>.</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37</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Metrics on IT service delivery can be used to help you consider how your IT domain area spending and staffing compare in the context of level and types of services provided within that domain. </a:t>
            </a:r>
          </a:p>
          <a:p>
            <a:endParaRPr lang="en-US" dirty="0"/>
          </a:p>
          <a:p>
            <a:pPr defTabSz="469682">
              <a:defRPr/>
            </a:pPr>
            <a:r>
              <a:rPr lang="en-US" b="1" dirty="0"/>
              <a:t>About the data: </a:t>
            </a:r>
            <a:endParaRPr lang="en-US" u="none" dirty="0" smtClean="0"/>
          </a:p>
          <a:p>
            <a:pPr defTabSz="469682">
              <a:defRPr/>
            </a:pPr>
            <a:r>
              <a:rPr lang="en-US" dirty="0" smtClean="0"/>
              <a:t>In 2016, institutions most commonly deploying</a:t>
            </a:r>
            <a:r>
              <a:rPr lang="en-US" baseline="0" dirty="0" smtClean="0"/>
              <a:t> </a:t>
            </a:r>
            <a:r>
              <a:rPr lang="en-US" dirty="0" smtClean="0"/>
              <a:t>e-learning technologies are those with column 4 or 5 </a:t>
            </a:r>
            <a:r>
              <a:rPr lang="en-US" baseline="0" dirty="0" smtClean="0"/>
              <a:t>selected</a:t>
            </a:r>
            <a:r>
              <a:rPr lang="en-US" dirty="0" smtClean="0"/>
              <a:t> for </a:t>
            </a:r>
            <a:r>
              <a:rPr lang="en-US" u="none" dirty="0" smtClean="0">
                <a:solidFill>
                  <a:srgbClr val="FFFF00"/>
                </a:solidFill>
              </a:rPr>
              <a:t>Educational Technology</a:t>
            </a:r>
            <a:r>
              <a:rPr lang="en-US" u="none" baseline="0" dirty="0" smtClean="0">
                <a:solidFill>
                  <a:srgbClr val="FFFF00"/>
                </a:solidFill>
              </a:rPr>
              <a:t> Services</a:t>
            </a:r>
            <a:r>
              <a:rPr lang="en-US" dirty="0" smtClean="0"/>
              <a:t>, </a:t>
            </a:r>
            <a:r>
              <a:rPr lang="en-US" dirty="0" smtClean="0"/>
              <a:t>Question 8.</a:t>
            </a:r>
          </a:p>
          <a:p>
            <a:pPr defTabSz="469682">
              <a:defRPr/>
            </a:pPr>
            <a:endParaRPr lang="en-US" dirty="0" smtClean="0"/>
          </a:p>
          <a:p>
            <a:pPr defTabSz="469682">
              <a:defRPr/>
            </a:pPr>
            <a:r>
              <a:rPr lang="en-US" dirty="0" smtClean="0"/>
              <a:t>To complete this slide, indicate whether or not your in</a:t>
            </a:r>
            <a:r>
              <a:rPr lang="en-US" baseline="0" dirty="0" smtClean="0"/>
              <a:t>stitution has each technology with the appropriate icon.</a:t>
            </a:r>
            <a:endParaRPr lang="en-US" dirty="0" smtClean="0"/>
          </a:p>
          <a:p>
            <a:pPr defTabSz="469682">
              <a:defRPr/>
            </a:pPr>
            <a:endParaRPr lang="en-US" dirty="0" smtClean="0"/>
          </a:p>
          <a:p>
            <a:pPr defTabSz="469682">
              <a:defRPr/>
            </a:pPr>
            <a:r>
              <a:rPr lang="en-US" dirty="0" smtClean="0"/>
              <a:t>Deployment is defined as follows:</a:t>
            </a:r>
          </a:p>
          <a:p>
            <a:pPr lvl="1"/>
            <a:r>
              <a:rPr lang="en-US" i="1" dirty="0"/>
              <a:t>No Deployment</a:t>
            </a:r>
            <a:r>
              <a:rPr lang="en-US" dirty="0"/>
              <a:t>. None of this technology is in place. While an institution might be considering or experimenting with this technology, no work is under way or committed for deployment.</a:t>
            </a:r>
          </a:p>
          <a:p>
            <a:pPr lvl="1"/>
            <a:endParaRPr lang="en-US" dirty="0" smtClean="0"/>
          </a:p>
          <a:p>
            <a:pPr lvl="1"/>
            <a:r>
              <a:rPr lang="en-US" i="1" dirty="0"/>
              <a:t>Expected Deployment:</a:t>
            </a:r>
            <a:r>
              <a:rPr lang="en-US" dirty="0"/>
              <a:t> Meaningful evaluation of this technology is under way, including development of a plan for deployment. Although the technology is not available to users, staff and partners are evaluating options, with an expectation of deployment within a defined timeframe. Evaluation involves at least multiple person-weeks of staff time developing options and a proposal for required funding.</a:t>
            </a:r>
          </a:p>
          <a:p>
            <a:pPr lvl="1"/>
            <a:endParaRPr lang="en-US" dirty="0"/>
          </a:p>
          <a:p>
            <a:pPr lvl="1"/>
            <a:r>
              <a:rPr lang="en-US" i="1" dirty="0"/>
              <a:t>Initial Deployment: </a:t>
            </a:r>
            <a:r>
              <a:rPr lang="en-US" dirty="0"/>
              <a:t>Although no users currently have production access to this technology, a deployment plan is in place and staff are investing significant time and resources (multiple person-weeks of effort) in executing that plan to deploy this technology.</a:t>
            </a:r>
            <a:endParaRPr lang="en-US" dirty="0" smtClean="0"/>
          </a:p>
          <a:p>
            <a:endParaRPr lang="en-US" dirty="0"/>
          </a:p>
          <a:p>
            <a:pPr lvl="1"/>
            <a:r>
              <a:rPr lang="en-US" i="1" dirty="0"/>
              <a:t>Targeted Deployment</a:t>
            </a:r>
            <a:r>
              <a:rPr lang="en-US" dirty="0"/>
              <a:t>. Full, production-quality technical capability is in place, including ongoing maintenance, funding, etc., with</a:t>
            </a:r>
          </a:p>
          <a:p>
            <a:pPr lvl="1"/>
            <a:r>
              <a:rPr lang="en-US" dirty="0"/>
              <a:t>potential access by selected users but not institution-wide.</a:t>
            </a:r>
          </a:p>
          <a:p>
            <a:pPr lvl="1"/>
            <a:endParaRPr lang="en-US" dirty="0"/>
          </a:p>
          <a:p>
            <a:pPr lvl="1"/>
            <a:r>
              <a:rPr lang="en-US" i="1" dirty="0"/>
              <a:t>Institution-Wide Deployment</a:t>
            </a:r>
            <a:r>
              <a:rPr lang="en-US" dirty="0"/>
              <a:t>. Full, production-quality technical capability is in place, including ongoing maintenance, funding, etc., with</a:t>
            </a:r>
          </a:p>
          <a:p>
            <a:pPr lvl="1"/>
            <a:r>
              <a:rPr lang="en-US" dirty="0"/>
              <a:t>deployment supporting potential access institution-wide.</a:t>
            </a:r>
          </a:p>
        </p:txBody>
      </p:sp>
      <p:sp>
        <p:nvSpPr>
          <p:cNvPr id="4" name="Slide Number Placeholder 3"/>
          <p:cNvSpPr>
            <a:spLocks noGrp="1"/>
          </p:cNvSpPr>
          <p:nvPr>
            <p:ph type="sldNum" sz="quarter" idx="10"/>
          </p:nvPr>
        </p:nvSpPr>
        <p:spPr/>
        <p:txBody>
          <a:bodyPr/>
          <a:lstStyle/>
          <a:p>
            <a:fld id="{8EE6E752-9152-914E-9C79-69F5FADFC4B1}" type="slidenum">
              <a:rPr lang="en-US" smtClean="0"/>
              <a:t>38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Metrics on IT service delivery can be used to help you consider how your IT domain area spending and staffing compare in the context of level and types of services provided within that domain. </a:t>
            </a:r>
          </a:p>
          <a:p>
            <a:endParaRPr lang="en-US" dirty="0"/>
          </a:p>
          <a:p>
            <a:pPr defTabSz="469682">
              <a:defRPr/>
            </a:pPr>
            <a:r>
              <a:rPr lang="en-US" b="1" dirty="0"/>
              <a:t>About the data: </a:t>
            </a:r>
            <a:endParaRPr lang="en-US" u="none" dirty="0" smtClean="0"/>
          </a:p>
          <a:p>
            <a:pPr defTabSz="469682">
              <a:defRPr/>
            </a:pPr>
            <a:r>
              <a:rPr lang="en-US" dirty="0" smtClean="0"/>
              <a:t>In 2016, institutions most commonly deploying</a:t>
            </a:r>
            <a:r>
              <a:rPr lang="en-US" baseline="0" dirty="0" smtClean="0"/>
              <a:t> </a:t>
            </a:r>
            <a:r>
              <a:rPr lang="en-US" dirty="0" smtClean="0"/>
              <a:t>student success technologies are those with column 4 or 5 </a:t>
            </a:r>
            <a:r>
              <a:rPr lang="en-US" baseline="0" dirty="0" smtClean="0"/>
              <a:t>selected</a:t>
            </a:r>
            <a:r>
              <a:rPr lang="en-US" dirty="0" smtClean="0"/>
              <a:t> for </a:t>
            </a:r>
            <a:r>
              <a:rPr lang="en-US" dirty="0" smtClean="0"/>
              <a:t>Information Systems and Applications, </a:t>
            </a:r>
            <a:r>
              <a:rPr lang="en-US" dirty="0" smtClean="0"/>
              <a:t>Question 5, items a–l.</a:t>
            </a:r>
          </a:p>
          <a:p>
            <a:pPr defTabSz="469682">
              <a:defRPr/>
            </a:pPr>
            <a:endParaRPr lang="en-US" dirty="0" smtClean="0"/>
          </a:p>
          <a:p>
            <a:pPr defTabSz="469682">
              <a:defRPr/>
            </a:pPr>
            <a:r>
              <a:rPr lang="en-US" dirty="0" smtClean="0"/>
              <a:t>To complete this slide, indicate whether or not your in</a:t>
            </a:r>
            <a:r>
              <a:rPr lang="en-US" baseline="0" dirty="0" smtClean="0"/>
              <a:t>stitution has each technology with the appropriate icon.</a:t>
            </a:r>
            <a:endParaRPr lang="en-US" dirty="0" smtClean="0"/>
          </a:p>
          <a:p>
            <a:pPr defTabSz="469682">
              <a:defRPr/>
            </a:pPr>
            <a:endParaRPr lang="en-US" dirty="0" smtClean="0"/>
          </a:p>
          <a:p>
            <a:pPr defTabSz="469682">
              <a:defRPr/>
            </a:pPr>
            <a:r>
              <a:rPr lang="en-US" dirty="0" smtClean="0"/>
              <a:t>Deployment is defined as follows:</a:t>
            </a:r>
          </a:p>
          <a:p>
            <a:pPr lvl="1"/>
            <a:r>
              <a:rPr lang="en-US" i="1" dirty="0"/>
              <a:t>No Deployment</a:t>
            </a:r>
            <a:r>
              <a:rPr lang="en-US" dirty="0"/>
              <a:t>. None of this technology is in place. While an institution might be considering or experimenting with this technology, no work is under way or committed for deployment.</a:t>
            </a:r>
          </a:p>
          <a:p>
            <a:pPr lvl="1"/>
            <a:endParaRPr lang="en-US" dirty="0" smtClean="0"/>
          </a:p>
          <a:p>
            <a:pPr lvl="1"/>
            <a:r>
              <a:rPr lang="en-US" i="1" dirty="0"/>
              <a:t>Expected Deployment:</a:t>
            </a:r>
            <a:r>
              <a:rPr lang="en-US" dirty="0"/>
              <a:t> Meaningful evaluation of this technology is under way, including development of a plan for deployment. Although the technology is not available to users, staff and partners are evaluating options, with an expectation of deployment within a defined timeframe. Evaluation involves at least multiple person-weeks of staff time developing options and a proposal for required funding.</a:t>
            </a:r>
          </a:p>
          <a:p>
            <a:pPr lvl="1"/>
            <a:endParaRPr lang="en-US" dirty="0"/>
          </a:p>
          <a:p>
            <a:pPr lvl="1"/>
            <a:r>
              <a:rPr lang="en-US" i="1" dirty="0"/>
              <a:t>Initial Deployment: </a:t>
            </a:r>
            <a:r>
              <a:rPr lang="en-US" dirty="0"/>
              <a:t>Although no users currently have production access to this technology, a deployment plan is in place and staff are investing significant time and resources (multiple person-weeks of effort) in executing that plan to deploy this technology.</a:t>
            </a:r>
            <a:endParaRPr lang="en-US" dirty="0" smtClean="0"/>
          </a:p>
          <a:p>
            <a:endParaRPr lang="en-US" dirty="0"/>
          </a:p>
          <a:p>
            <a:pPr lvl="1"/>
            <a:r>
              <a:rPr lang="en-US" i="1" dirty="0"/>
              <a:t>Targeted Deployment</a:t>
            </a:r>
            <a:r>
              <a:rPr lang="en-US" dirty="0"/>
              <a:t>. Full, production-quality technical capability is in place, including ongoing maintenance, funding, etc., with</a:t>
            </a:r>
          </a:p>
          <a:p>
            <a:pPr lvl="1"/>
            <a:r>
              <a:rPr lang="en-US" dirty="0"/>
              <a:t>potential access by selected users but not institution-wide.</a:t>
            </a:r>
          </a:p>
          <a:p>
            <a:pPr lvl="1"/>
            <a:endParaRPr lang="en-US" dirty="0"/>
          </a:p>
          <a:p>
            <a:pPr lvl="1"/>
            <a:r>
              <a:rPr lang="en-US" i="1" dirty="0"/>
              <a:t>Institution-Wide Deployment</a:t>
            </a:r>
            <a:r>
              <a:rPr lang="en-US" dirty="0"/>
              <a:t>. Full, production-quality technical capability is in place, including ongoing maintenance, funding, etc., with</a:t>
            </a:r>
          </a:p>
          <a:p>
            <a:pPr lvl="1"/>
            <a:r>
              <a:rPr lang="en-US" dirty="0"/>
              <a:t>deployment supporting potential access institution-wide.</a:t>
            </a:r>
          </a:p>
        </p:txBody>
      </p:sp>
      <p:sp>
        <p:nvSpPr>
          <p:cNvPr id="4" name="Slide Number Placeholder 3"/>
          <p:cNvSpPr>
            <a:spLocks noGrp="1"/>
          </p:cNvSpPr>
          <p:nvPr>
            <p:ph type="sldNum" sz="quarter" idx="10"/>
          </p:nvPr>
        </p:nvSpPr>
        <p:spPr/>
        <p:txBody>
          <a:bodyPr/>
          <a:lstStyle/>
          <a:p>
            <a:fld id="{8EE6E752-9152-914E-9C79-69F5FADFC4B1}" type="slidenum">
              <a:rPr lang="en-US" smtClean="0"/>
              <a:t>39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Metrics on IT service delivery can be used to help you consider how your IT domain area spending and staffing compare in the context of level and types of services provided within that domain. Assessing IT security risk is also an indicator of healthy information security practice.</a:t>
            </a:r>
          </a:p>
          <a:p>
            <a:endParaRPr lang="en-US" dirty="0"/>
          </a:p>
          <a:p>
            <a:pPr defTabSz="469682">
              <a:defRPr/>
            </a:pPr>
            <a:r>
              <a:rPr lang="en-US" b="1" dirty="0"/>
              <a:t>About the data: </a:t>
            </a:r>
            <a:endParaRPr lang="en-US" u="none" dirty="0" smtClean="0"/>
          </a:p>
          <a:p>
            <a:pPr defTabSz="469682">
              <a:defRPr/>
            </a:pPr>
            <a:r>
              <a:rPr lang="en-US" dirty="0" smtClean="0"/>
              <a:t>In </a:t>
            </a:r>
            <a:r>
              <a:rPr lang="en-US" dirty="0" smtClean="0"/>
              <a:t>2016, </a:t>
            </a:r>
            <a:r>
              <a:rPr lang="en-US" dirty="0" smtClean="0"/>
              <a:t>institutions</a:t>
            </a:r>
            <a:r>
              <a:rPr lang="en-US" baseline="0" dirty="0" smtClean="0"/>
              <a:t> that have conducted any sort of IT security risk assessment are those with any option (except “no risk assessments have been undertaken”) for </a:t>
            </a:r>
            <a:r>
              <a:rPr lang="en-US" baseline="0" dirty="0" smtClean="0"/>
              <a:t>Information Security, </a:t>
            </a:r>
            <a:r>
              <a:rPr lang="en-US" baseline="0" dirty="0" smtClean="0"/>
              <a:t>Question 8</a:t>
            </a:r>
            <a:r>
              <a:rPr lang="en-US" dirty="0" smtClean="0"/>
              <a:t>.</a:t>
            </a:r>
          </a:p>
          <a:p>
            <a:pPr defTabSz="469682">
              <a:defRPr/>
            </a:pPr>
            <a:endParaRPr lang="en-US" dirty="0" smtClean="0"/>
          </a:p>
          <a:p>
            <a:r>
              <a:rPr lang="en-US" dirty="0" smtClean="0"/>
              <a:t>To complete this</a:t>
            </a:r>
            <a:r>
              <a:rPr lang="en-US" baseline="0" dirty="0" smtClean="0"/>
              <a:t> slide, i</a:t>
            </a:r>
            <a:r>
              <a:rPr lang="en-US" dirty="0" smtClean="0"/>
              <a:t>ndicate that your institution has conducted a risk assessment</a:t>
            </a:r>
            <a:r>
              <a:rPr lang="en-US" baseline="0" dirty="0" smtClean="0"/>
              <a:t> </a:t>
            </a:r>
            <a:r>
              <a:rPr lang="en-US" dirty="0" smtClean="0"/>
              <a:t>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Metrics on IT service delivery can be used to help you consider how your IT domain area spending and staffing compare in the context of level and types of services provided within that domain. Assessing IT security risk is also an indicator of healthy information security practice.</a:t>
            </a:r>
          </a:p>
          <a:p>
            <a:endParaRPr lang="en-US" dirty="0"/>
          </a:p>
          <a:p>
            <a:pPr defTabSz="469682">
              <a:defRPr/>
            </a:pPr>
            <a:r>
              <a:rPr lang="en-US" b="1" dirty="0"/>
              <a:t>About the data: </a:t>
            </a:r>
            <a:endParaRPr lang="en-US" u="none" dirty="0" smtClean="0"/>
          </a:p>
          <a:p>
            <a:pPr defTabSz="469682">
              <a:defRPr/>
            </a:pPr>
            <a:r>
              <a:rPr lang="en-US" dirty="0" smtClean="0"/>
              <a:t>In </a:t>
            </a:r>
            <a:r>
              <a:rPr lang="en-US" dirty="0" smtClean="0"/>
              <a:t>2016, </a:t>
            </a:r>
            <a:r>
              <a:rPr lang="en-US" dirty="0" smtClean="0"/>
              <a:t>institutions</a:t>
            </a:r>
            <a:r>
              <a:rPr lang="en-US" baseline="0" dirty="0" smtClean="0"/>
              <a:t> that have conducted </a:t>
            </a:r>
            <a:r>
              <a:rPr lang="en-US" baseline="0" dirty="0" smtClean="0"/>
              <a:t>an IT security risk assessment of cloud service or third-party providers </a:t>
            </a:r>
            <a:r>
              <a:rPr lang="en-US" baseline="0" dirty="0" smtClean="0"/>
              <a:t>are those with </a:t>
            </a:r>
            <a:r>
              <a:rPr lang="en-US" baseline="0" dirty="0" smtClean="0"/>
              <a:t>option 6 selected for Information Security, </a:t>
            </a:r>
            <a:r>
              <a:rPr lang="en-US" baseline="0" dirty="0" smtClean="0"/>
              <a:t>Question 8</a:t>
            </a:r>
            <a:r>
              <a:rPr lang="en-US" dirty="0" smtClean="0"/>
              <a:t>.</a:t>
            </a:r>
          </a:p>
          <a:p>
            <a:pPr defTabSz="469682">
              <a:defRPr/>
            </a:pPr>
            <a:endParaRPr lang="en-US" dirty="0" smtClean="0"/>
          </a:p>
          <a:p>
            <a:r>
              <a:rPr lang="en-US" dirty="0" smtClean="0"/>
              <a:t>To complete this</a:t>
            </a:r>
            <a:r>
              <a:rPr lang="en-US" baseline="0" dirty="0" smtClean="0"/>
              <a:t> slide, i</a:t>
            </a:r>
            <a:r>
              <a:rPr lang="en-US" dirty="0" smtClean="0"/>
              <a:t>ndicate that your institution has conducted a risk assessment</a:t>
            </a:r>
            <a:r>
              <a:rPr lang="en-US" baseline="0" dirty="0" smtClean="0"/>
              <a:t> </a:t>
            </a:r>
            <a:r>
              <a:rPr lang="en-US" dirty="0" smtClean="0"/>
              <a:t>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41</a:t>
            </a:fld>
            <a:endParaRPr lang="en-US"/>
          </a:p>
        </p:txBody>
      </p:sp>
    </p:spTree>
    <p:extLst>
      <p:ext uri="{BB962C8B-B14F-4D97-AF65-F5344CB8AC3E}">
        <p14:creationId xmlns:p14="http://schemas.microsoft.com/office/powerpoint/2010/main" val="701726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Metrics on IT service delivery can be used to help you consider how your IT domain area spending and staffing compare in the context of level and types of services provided within that domain. </a:t>
            </a:r>
          </a:p>
          <a:p>
            <a:endParaRPr lang="en-US" dirty="0"/>
          </a:p>
          <a:p>
            <a:pPr defTabSz="469682">
              <a:defRPr/>
            </a:pPr>
            <a:r>
              <a:rPr lang="en-US" b="1" dirty="0"/>
              <a:t>About the data: </a:t>
            </a:r>
            <a:endParaRPr lang="en-US" u="none" dirty="0" smtClean="0"/>
          </a:p>
          <a:p>
            <a:pPr defTabSz="469682">
              <a:defRPr/>
            </a:pPr>
            <a:r>
              <a:rPr lang="en-US" dirty="0" smtClean="0"/>
              <a:t>In </a:t>
            </a:r>
            <a:r>
              <a:rPr lang="en-US" dirty="0" smtClean="0"/>
              <a:t>2016, </a:t>
            </a:r>
            <a:r>
              <a:rPr lang="en-US" dirty="0" smtClean="0"/>
              <a:t>institutions</a:t>
            </a:r>
            <a:r>
              <a:rPr lang="en-US" baseline="0" dirty="0" smtClean="0"/>
              <a:t> </a:t>
            </a:r>
            <a:r>
              <a:rPr lang="en-US" baseline="0" dirty="0" smtClean="0"/>
              <a:t>that are members of an authentication federation (e.g. </a:t>
            </a:r>
            <a:r>
              <a:rPr lang="en-US" baseline="0" dirty="0" err="1" smtClean="0"/>
              <a:t>InCommon</a:t>
            </a:r>
            <a:r>
              <a:rPr lang="en-US" baseline="0" dirty="0" smtClean="0"/>
              <a:t>) </a:t>
            </a:r>
            <a:r>
              <a:rPr lang="en-US" baseline="0" dirty="0" smtClean="0"/>
              <a:t>are those with any option selected in column 1, </a:t>
            </a:r>
            <a:r>
              <a:rPr lang="en-US" baseline="0" dirty="0" smtClean="0"/>
              <a:t>2, or 3 for Information Security, </a:t>
            </a:r>
            <a:r>
              <a:rPr lang="en-US" baseline="0" dirty="0" smtClean="0"/>
              <a:t>Question </a:t>
            </a:r>
            <a:r>
              <a:rPr lang="en-US" baseline="0" dirty="0" smtClean="0"/>
              <a:t>11</a:t>
            </a:r>
            <a:r>
              <a:rPr lang="en-US" dirty="0" smtClean="0"/>
              <a:t>.</a:t>
            </a:r>
            <a:endParaRPr lang="en-US" dirty="0" smtClean="0"/>
          </a:p>
          <a:p>
            <a:pPr defTabSz="469682">
              <a:defRPr/>
            </a:pPr>
            <a:r>
              <a:rPr lang="en-US" dirty="0" smtClean="0"/>
              <a:t>In </a:t>
            </a:r>
            <a:r>
              <a:rPr lang="en-US" dirty="0" smtClean="0"/>
              <a:t>2016, </a:t>
            </a:r>
            <a:r>
              <a:rPr lang="en-US" dirty="0" smtClean="0"/>
              <a:t>institutions</a:t>
            </a:r>
            <a:r>
              <a:rPr lang="en-US" baseline="0" dirty="0" smtClean="0"/>
              <a:t> with </a:t>
            </a:r>
            <a:r>
              <a:rPr lang="en-US" baseline="0" dirty="0" smtClean="0"/>
              <a:t>multifactor authentication are </a:t>
            </a:r>
            <a:r>
              <a:rPr lang="en-US" baseline="0" dirty="0" smtClean="0"/>
              <a:t>those with any option selected </a:t>
            </a:r>
            <a:r>
              <a:rPr lang="en-US" baseline="0" dirty="0" smtClean="0"/>
              <a:t>other than “Not applicable” for Information Security, </a:t>
            </a:r>
            <a:r>
              <a:rPr lang="en-US" baseline="0" dirty="0" smtClean="0"/>
              <a:t>Question </a:t>
            </a:r>
            <a:r>
              <a:rPr lang="en-US" baseline="0" dirty="0" smtClean="0"/>
              <a:t>14</a:t>
            </a:r>
            <a:r>
              <a:rPr lang="en-US" dirty="0" smtClean="0"/>
              <a:t>.</a:t>
            </a:r>
            <a:endParaRPr lang="en-US" dirty="0" smtClean="0"/>
          </a:p>
          <a:p>
            <a:endParaRPr lang="en-US" dirty="0" smtClean="0"/>
          </a:p>
          <a:p>
            <a:r>
              <a:rPr lang="en-US" dirty="0" smtClean="0"/>
              <a:t>To complete this</a:t>
            </a:r>
            <a:r>
              <a:rPr lang="en-US" baseline="0" dirty="0" smtClean="0"/>
              <a:t> slide, </a:t>
            </a:r>
            <a:r>
              <a:rPr lang="en-US" dirty="0" smtClean="0"/>
              <a:t>indicate that your institution has each service 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42</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Benchmarks on </a:t>
            </a:r>
            <a:r>
              <a:rPr lang="en-US" dirty="0" smtClean="0"/>
              <a:t>digital</a:t>
            </a:r>
            <a:r>
              <a:rPr lang="en-US" baseline="0" dirty="0" smtClean="0"/>
              <a:t> capabilities to support </a:t>
            </a:r>
            <a:r>
              <a:rPr lang="en-US" dirty="0" smtClean="0"/>
              <a:t>strategic </a:t>
            </a:r>
            <a:r>
              <a:rPr lang="en-US" dirty="0"/>
              <a:t>initiatives like </a:t>
            </a:r>
            <a:r>
              <a:rPr lang="en-US" dirty="0" smtClean="0"/>
              <a:t>information security are </a:t>
            </a:r>
            <a:r>
              <a:rPr lang="en-US" dirty="0"/>
              <a:t>key to determining institutional readiness for adoption. Use the EDUCAUSE Benchmarking Service (BETA) (www.educause.edu/benchmarking) to further assess your institution’s capability in the areas of </a:t>
            </a:r>
            <a:r>
              <a:rPr lang="en-US" dirty="0" smtClean="0"/>
              <a:t>analytics, </a:t>
            </a:r>
            <a:r>
              <a:rPr lang="en-US" dirty="0"/>
              <a:t>e-learning, information security, IT </a:t>
            </a:r>
            <a:r>
              <a:rPr lang="en-US" dirty="0" smtClean="0"/>
              <a:t>governance, risk,</a:t>
            </a:r>
            <a:r>
              <a:rPr lang="en-US" baseline="0" dirty="0" smtClean="0"/>
              <a:t> and compliance</a:t>
            </a:r>
            <a:r>
              <a:rPr lang="en-US" dirty="0" smtClean="0"/>
              <a:t>, </a:t>
            </a:r>
            <a:r>
              <a:rPr lang="en-US" dirty="0"/>
              <a:t>IT </a:t>
            </a:r>
            <a:r>
              <a:rPr lang="en-US" dirty="0" smtClean="0"/>
              <a:t>service management, </a:t>
            </a:r>
            <a:r>
              <a:rPr lang="en-US" dirty="0"/>
              <a:t>research computing, and student </a:t>
            </a:r>
            <a:r>
              <a:rPr lang="en-US" dirty="0" smtClean="0"/>
              <a:t>success technologies.</a:t>
            </a:r>
            <a:endParaRPr lang="en-US" dirty="0"/>
          </a:p>
          <a:p>
            <a:endParaRPr lang="en-US" dirty="0"/>
          </a:p>
          <a:p>
            <a:pPr defTabSz="469682">
              <a:defRPr/>
            </a:pPr>
            <a:r>
              <a:rPr lang="en-US" b="1" dirty="0"/>
              <a:t>About the data: </a:t>
            </a:r>
            <a:endParaRPr lang="en-US" u="none" dirty="0" smtClean="0"/>
          </a:p>
          <a:p>
            <a:pPr marL="0" marR="0" indent="0" algn="l" defTabSz="469682" rtl="0" eaLnBrk="1" fontAlgn="auto" latinLnBrk="0" hangingPunct="1">
              <a:lnSpc>
                <a:spcPct val="100000"/>
              </a:lnSpc>
              <a:spcBef>
                <a:spcPts val="0"/>
              </a:spcBef>
              <a:spcAft>
                <a:spcPts val="0"/>
              </a:spcAft>
              <a:buClrTx/>
              <a:buSzTx/>
              <a:buFontTx/>
              <a:buNone/>
              <a:tabLst/>
              <a:defRPr/>
            </a:pPr>
            <a:r>
              <a:rPr lang="en-US" dirty="0" smtClean="0"/>
              <a:t>In </a:t>
            </a:r>
            <a:r>
              <a:rPr lang="en-US" dirty="0" smtClean="0"/>
              <a:t>2016, </a:t>
            </a:r>
            <a:r>
              <a:rPr lang="en-US" dirty="0" smtClean="0"/>
              <a:t>institutions</a:t>
            </a:r>
            <a:r>
              <a:rPr lang="en-US" baseline="0" dirty="0" smtClean="0"/>
              <a:t> with </a:t>
            </a:r>
            <a:r>
              <a:rPr lang="en-US" sz="1200" kern="1200" dirty="0" smtClean="0">
                <a:solidFill>
                  <a:schemeClr val="tx1"/>
                </a:solidFill>
                <a:effectLst/>
                <a:latin typeface="+mn-lt"/>
                <a:ea typeface="+mn-ea"/>
                <a:cs typeface="+mn-cs"/>
              </a:rPr>
              <a:t>an acceptable use policy that defines misuse of institutional IT resources and data</a:t>
            </a:r>
            <a:r>
              <a:rPr lang="en-US" baseline="0" dirty="0" smtClean="0"/>
              <a:t> </a:t>
            </a:r>
            <a:r>
              <a:rPr lang="en-US" baseline="0" dirty="0" smtClean="0"/>
              <a:t>are those that agreed or strongly agreed with item </a:t>
            </a:r>
            <a:r>
              <a:rPr lang="en-US" baseline="0" dirty="0" smtClean="0"/>
              <a:t>2.2 </a:t>
            </a:r>
            <a:r>
              <a:rPr lang="en-US" baseline="0" dirty="0" smtClean="0"/>
              <a:t>in </a:t>
            </a:r>
            <a:r>
              <a:rPr lang="en-US" baseline="0" dirty="0" smtClean="0"/>
              <a:t>Information Security, </a:t>
            </a:r>
            <a:r>
              <a:rPr lang="en-US" baseline="0" dirty="0" smtClean="0"/>
              <a:t>Question </a:t>
            </a:r>
            <a:r>
              <a:rPr lang="en-US" baseline="0" dirty="0" smtClean="0"/>
              <a:t>5</a:t>
            </a:r>
            <a:r>
              <a:rPr lang="en-US" dirty="0" smtClean="0"/>
              <a:t>.</a:t>
            </a:r>
            <a:endParaRPr lang="en-US" dirty="0" smtClean="0"/>
          </a:p>
          <a:p>
            <a:pPr marL="0" marR="0" indent="0" algn="l" defTabSz="469682" rtl="0" eaLnBrk="1" fontAlgn="auto" latinLnBrk="0" hangingPunct="1">
              <a:lnSpc>
                <a:spcPct val="100000"/>
              </a:lnSpc>
              <a:spcBef>
                <a:spcPts val="0"/>
              </a:spcBef>
              <a:spcAft>
                <a:spcPts val="0"/>
              </a:spcAft>
              <a:buClrTx/>
              <a:buSzTx/>
              <a:buFontTx/>
              <a:buNone/>
              <a:tabLst/>
              <a:defRPr/>
            </a:pPr>
            <a:r>
              <a:rPr lang="en-US" dirty="0" smtClean="0"/>
              <a:t>In 2016, institutions</a:t>
            </a:r>
            <a:r>
              <a:rPr lang="en-US" baseline="0" dirty="0" smtClean="0"/>
              <a:t> with a </a:t>
            </a:r>
            <a:r>
              <a:rPr lang="en-US" sz="1200" kern="1200" dirty="0" smtClean="0">
                <a:solidFill>
                  <a:schemeClr val="tx1"/>
                </a:solidFill>
                <a:effectLst/>
                <a:latin typeface="+mn-lt"/>
                <a:ea typeface="+mn-ea"/>
                <a:cs typeface="+mn-cs"/>
              </a:rPr>
              <a:t>data backup process that is consistent with the availability requirements </a:t>
            </a:r>
            <a:r>
              <a:rPr lang="en-US" baseline="0" dirty="0" smtClean="0"/>
              <a:t>are those that agreed or strongly agreed with item 2.5 in Information Security, Question 5</a:t>
            </a:r>
            <a:r>
              <a:rPr lang="en-US" dirty="0" smtClean="0"/>
              <a:t>.</a:t>
            </a:r>
          </a:p>
          <a:p>
            <a:pPr marL="0" marR="0" indent="0" algn="l" defTabSz="469682" rtl="0" eaLnBrk="1" fontAlgn="auto" latinLnBrk="0" hangingPunct="1">
              <a:lnSpc>
                <a:spcPct val="100000"/>
              </a:lnSpc>
              <a:spcBef>
                <a:spcPts val="0"/>
              </a:spcBef>
              <a:spcAft>
                <a:spcPts val="0"/>
              </a:spcAft>
              <a:buClrTx/>
              <a:buSzTx/>
              <a:buFontTx/>
              <a:buNone/>
              <a:tabLst/>
              <a:defRPr/>
            </a:pPr>
            <a:r>
              <a:rPr lang="en-US" dirty="0" smtClean="0"/>
              <a:t>In 2016, institutions</a:t>
            </a:r>
            <a:r>
              <a:rPr lang="en-US" baseline="0" dirty="0" smtClean="0"/>
              <a:t> with </a:t>
            </a:r>
            <a:r>
              <a:rPr lang="en-US" sz="1200" kern="1200" dirty="0" smtClean="0">
                <a:solidFill>
                  <a:schemeClr val="tx1"/>
                </a:solidFill>
                <a:effectLst/>
                <a:latin typeface="+mn-lt"/>
                <a:ea typeface="+mn-ea"/>
                <a:cs typeface="+mn-cs"/>
              </a:rPr>
              <a:t>access control procedures to authorize and revoke access rights to information systems</a:t>
            </a:r>
            <a:r>
              <a:rPr lang="en-US" sz="1200" kern="1200" baseline="0" dirty="0" smtClean="0">
                <a:solidFill>
                  <a:schemeClr val="tx1"/>
                </a:solidFill>
                <a:effectLst/>
                <a:latin typeface="+mn-lt"/>
                <a:ea typeface="+mn-ea"/>
                <a:cs typeface="+mn-cs"/>
              </a:rPr>
              <a:t> </a:t>
            </a:r>
            <a:r>
              <a:rPr lang="en-US" baseline="0" dirty="0" smtClean="0"/>
              <a:t>are those that agreed or strongly agreed with item 2.7 in Information Security, Question 5</a:t>
            </a:r>
            <a:r>
              <a:rPr lang="en-US" dirty="0" smtClean="0"/>
              <a:t>.</a:t>
            </a:r>
          </a:p>
          <a:p>
            <a:endParaRPr lang="en-US" dirty="0" smtClean="0"/>
          </a:p>
          <a:p>
            <a:r>
              <a:rPr lang="en-US" dirty="0" smtClean="0"/>
              <a:t>To complete this</a:t>
            </a:r>
            <a:r>
              <a:rPr lang="en-US" baseline="0" dirty="0" smtClean="0"/>
              <a:t> slide, </a:t>
            </a:r>
            <a:r>
              <a:rPr lang="en-US" dirty="0" smtClean="0"/>
              <a:t>indicate that your institution has each service 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43</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6</a:t>
            </a:fld>
            <a:endParaRPr lang="en-US"/>
          </a:p>
        </p:txBody>
      </p:sp>
    </p:spTree>
    <p:extLst>
      <p:ext uri="{BB962C8B-B14F-4D97-AF65-F5344CB8AC3E}">
        <p14:creationId xmlns:p14="http://schemas.microsoft.com/office/powerpoint/2010/main" val="2246171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Alternative management strategies for information systems and applications are being used to gain efficiency, scalability, flexibility, and effectiveness. Keep an eye on which strategies your peers are using and consider whether they would be right for your institution.</a:t>
            </a:r>
          </a:p>
          <a:p>
            <a:endParaRPr lang="en-US" dirty="0"/>
          </a:p>
          <a:p>
            <a:pPr defTabSz="469682">
              <a:defRPr/>
            </a:pPr>
            <a:r>
              <a:rPr lang="en-US" b="1" dirty="0"/>
              <a:t>About the data: </a:t>
            </a:r>
            <a:endParaRPr lang="en-US" u="none" dirty="0" smtClean="0"/>
          </a:p>
          <a:p>
            <a:pPr defTabSz="469682">
              <a:defRPr/>
            </a:pPr>
            <a:r>
              <a:rPr lang="en-US" dirty="0" smtClean="0"/>
              <a:t>In </a:t>
            </a:r>
            <a:r>
              <a:rPr lang="en-US" dirty="0" smtClean="0"/>
              <a:t>2016, </a:t>
            </a:r>
            <a:r>
              <a:rPr lang="en-US" dirty="0" smtClean="0"/>
              <a:t>institutions using a vendor-managed</a:t>
            </a:r>
            <a:r>
              <a:rPr lang="en-US" baseline="0" dirty="0" smtClean="0"/>
              <a:t> SaaS management strategy are those with column 4 selected</a:t>
            </a:r>
            <a:r>
              <a:rPr lang="en-US" dirty="0" smtClean="0"/>
              <a:t> for </a:t>
            </a:r>
            <a:r>
              <a:rPr lang="en-US" dirty="0" smtClean="0"/>
              <a:t>Information Systems and Applications, </a:t>
            </a:r>
            <a:r>
              <a:rPr lang="en-US" dirty="0" smtClean="0"/>
              <a:t>Question 3b.</a:t>
            </a:r>
          </a:p>
          <a:p>
            <a:endParaRPr lang="en-US" dirty="0" smtClean="0"/>
          </a:p>
          <a:p>
            <a:pPr defTabSz="469682">
              <a:defRPr/>
            </a:pPr>
            <a:r>
              <a:rPr lang="en-US" dirty="0" smtClean="0"/>
              <a:t>To complete this slide, indicate whether or not your in</a:t>
            </a:r>
            <a:r>
              <a:rPr lang="en-US" baseline="0" dirty="0" smtClean="0"/>
              <a:t>stitution uses </a:t>
            </a:r>
            <a:r>
              <a:rPr lang="en-US" baseline="0" dirty="0" err="1" smtClean="0"/>
              <a:t>SaaS</a:t>
            </a:r>
            <a:r>
              <a:rPr lang="en-US" baseline="0" dirty="0" smtClean="0"/>
              <a:t> for each system with the appropriate icon.</a:t>
            </a:r>
            <a:endParaRPr lang="en-US"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44</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dirty="0"/>
              <a:t>Why this metric is important</a:t>
            </a:r>
            <a:r>
              <a:rPr lang="en-US" dirty="0"/>
              <a:t>: Identify systems your peers are replacing within the next three years to evaluate whether your institution is ready for a replacement as well. Also, find peers who have recently replaced systems and learn from their experience before embarking on your own replacement.</a:t>
            </a:r>
          </a:p>
          <a:p>
            <a:endParaRPr lang="en-US" dirty="0"/>
          </a:p>
          <a:p>
            <a:pPr defTabSz="469682">
              <a:defRPr/>
            </a:pPr>
            <a:r>
              <a:rPr lang="en-US" b="1" dirty="0"/>
              <a:t>About the data: </a:t>
            </a:r>
            <a:endParaRPr lang="en-US" u="none" dirty="0" smtClean="0"/>
          </a:p>
          <a:p>
            <a:pPr defTabSz="469682">
              <a:defRPr/>
            </a:pPr>
            <a:r>
              <a:rPr lang="en-US" dirty="0" smtClean="0"/>
              <a:t>In </a:t>
            </a:r>
            <a:r>
              <a:rPr lang="en-US" dirty="0" smtClean="0"/>
              <a:t>2016, </a:t>
            </a:r>
            <a:r>
              <a:rPr lang="en-US" dirty="0" smtClean="0"/>
              <a:t>institutions planning to replace in</a:t>
            </a:r>
            <a:r>
              <a:rPr lang="en-US" baseline="0" dirty="0" smtClean="0"/>
              <a:t> the next three years are those with “yes” selected</a:t>
            </a:r>
            <a:r>
              <a:rPr lang="en-US" dirty="0" smtClean="0"/>
              <a:t> for </a:t>
            </a:r>
            <a:r>
              <a:rPr lang="en-US" dirty="0" smtClean="0"/>
              <a:t>Information Systems</a:t>
            </a:r>
            <a:r>
              <a:rPr lang="en-US" baseline="0" dirty="0" smtClean="0"/>
              <a:t> and Applications</a:t>
            </a:r>
            <a:r>
              <a:rPr lang="en-US" dirty="0" smtClean="0"/>
              <a:t>, </a:t>
            </a:r>
            <a:r>
              <a:rPr lang="en-US" dirty="0" smtClean="0"/>
              <a:t>Question 3a.</a:t>
            </a:r>
          </a:p>
          <a:p>
            <a:endParaRPr lang="en-US" dirty="0" smtClean="0"/>
          </a:p>
          <a:p>
            <a:pPr defTabSz="469682">
              <a:defRPr/>
            </a:pPr>
            <a:r>
              <a:rPr lang="en-US" dirty="0" smtClean="0"/>
              <a:t>To complete this slide, indicate whether or not your in</a:t>
            </a:r>
            <a:r>
              <a:rPr lang="en-US" baseline="0" dirty="0" smtClean="0"/>
              <a:t>stitution has replaced each system or has plans to replace each system with the appropriate icon.</a:t>
            </a: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45</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49</a:t>
            </a:fld>
            <a:endParaRPr lang="en-US"/>
          </a:p>
        </p:txBody>
      </p:sp>
    </p:spTree>
    <p:extLst>
      <p:ext uri="{BB962C8B-B14F-4D97-AF65-F5344CB8AC3E}">
        <p14:creationId xmlns:p14="http://schemas.microsoft.com/office/powerpoint/2010/main" val="400156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smtClean="0"/>
              <a:t>For more on benchmarking, view</a:t>
            </a:r>
            <a:r>
              <a:rPr lang="en-US" baseline="0" dirty="0" smtClean="0"/>
              <a:t> the video at </a:t>
            </a:r>
            <a:r>
              <a:rPr lang="pt-BR" dirty="0" smtClean="0"/>
              <a:t>http://</a:t>
            </a:r>
            <a:r>
              <a:rPr lang="pt-BR" dirty="0" err="1" smtClean="0"/>
              <a:t>vimeo.com</a:t>
            </a:r>
            <a:r>
              <a:rPr lang="pt-BR" dirty="0" smtClean="0"/>
              <a:t>/56927071.</a:t>
            </a:r>
          </a:p>
          <a:p>
            <a:pPr defTabSz="469682">
              <a:defRPr/>
            </a:pPr>
            <a:endParaRPr lang="pt-BR" dirty="0" smtClean="0"/>
          </a:p>
          <a:p>
            <a:pPr defTabSz="469682">
              <a:defRPr/>
            </a:pPr>
            <a:r>
              <a:rPr lang="pt-BR" dirty="0" smtClean="0"/>
              <a:t>For more </a:t>
            </a:r>
            <a:r>
              <a:rPr lang="pt-BR" dirty="0" err="1" smtClean="0"/>
              <a:t>on</a:t>
            </a:r>
            <a:r>
              <a:rPr lang="pt-BR" dirty="0" smtClean="0"/>
              <a:t> digital </a:t>
            </a:r>
            <a:r>
              <a:rPr lang="pt-BR" dirty="0" err="1" smtClean="0"/>
              <a:t>capabilities</a:t>
            </a:r>
            <a:r>
              <a:rPr lang="pt-BR" dirty="0" smtClean="0"/>
              <a:t> in </a:t>
            </a:r>
            <a:r>
              <a:rPr lang="pt-BR" dirty="0" err="1" smtClean="0"/>
              <a:t>higher</a:t>
            </a:r>
            <a:r>
              <a:rPr lang="pt-BR" dirty="0" smtClean="0"/>
              <a:t> </a:t>
            </a:r>
            <a:r>
              <a:rPr lang="pt-BR" dirty="0" err="1" smtClean="0"/>
              <a:t>education</a:t>
            </a:r>
            <a:r>
              <a:rPr lang="pt-BR" dirty="0" smtClean="0"/>
              <a:t>, </a:t>
            </a:r>
            <a:r>
              <a:rPr lang="pt-BR" dirty="0" err="1" smtClean="0"/>
              <a:t>http</a:t>
            </a:r>
            <a:r>
              <a:rPr lang="pt-BR" dirty="0" smtClean="0"/>
              <a:t>://</a:t>
            </a:r>
            <a:r>
              <a:rPr lang="pt-BR" dirty="0" err="1" smtClean="0"/>
              <a:t>er.educause.edu</a:t>
            </a:r>
            <a:r>
              <a:rPr lang="pt-BR" dirty="0" smtClean="0"/>
              <a:t>/</a:t>
            </a:r>
            <a:r>
              <a:rPr lang="pt-BR" dirty="0" err="1" smtClean="0"/>
              <a:t>articles</a:t>
            </a:r>
            <a:r>
              <a:rPr lang="pt-BR" dirty="0" smtClean="0"/>
              <a:t>/2016/12/</a:t>
            </a:r>
            <a:r>
              <a:rPr lang="pt-BR" dirty="0" err="1" smtClean="0"/>
              <a:t>the-digitization-of-higher-education-charting-the-course</a:t>
            </a:r>
            <a:r>
              <a:rPr lang="pt-BR"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7</a:t>
            </a:fld>
            <a:endParaRPr lang="en-US"/>
          </a:p>
        </p:txBody>
      </p:sp>
    </p:spTree>
    <p:extLst>
      <p:ext uri="{BB962C8B-B14F-4D97-AF65-F5344CB8AC3E}">
        <p14:creationId xmlns:p14="http://schemas.microsoft.com/office/powerpoint/2010/main" val="129113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smtClean="0"/>
              <a:t>For more on benchmarking, view</a:t>
            </a:r>
            <a:r>
              <a:rPr lang="en-US" baseline="0" dirty="0" smtClean="0"/>
              <a:t> the video at </a:t>
            </a:r>
            <a:r>
              <a:rPr lang="pt-BR" dirty="0" smtClean="0"/>
              <a:t>http://vimeo.com/56927071.</a:t>
            </a:r>
            <a:endParaRPr lang="en-US" dirty="0" smtClean="0"/>
          </a:p>
          <a:p>
            <a:endParaRPr lang="en-US" dirty="0" smtClean="0"/>
          </a:p>
          <a:p>
            <a:r>
              <a:rPr lang="en-US" dirty="0"/>
              <a:t>For a successful benchmarking study, follow these steps:</a:t>
            </a:r>
          </a:p>
          <a:p>
            <a:pPr>
              <a:buFont typeface="+mj-lt"/>
              <a:buAutoNum type="arabicPeriod"/>
            </a:pPr>
            <a:r>
              <a:rPr lang="en-US" b="1" dirty="0"/>
              <a:t> Identify your goals:</a:t>
            </a:r>
            <a:r>
              <a:rPr lang="en-US" dirty="0"/>
              <a:t> What are your benchmarking needs? What is the goal of this exercise?</a:t>
            </a:r>
          </a:p>
          <a:p>
            <a:pPr>
              <a:buFont typeface="+mj-lt"/>
              <a:buAutoNum type="arabicPeriod"/>
            </a:pPr>
            <a:r>
              <a:rPr lang="en-US" b="1" dirty="0"/>
              <a:t> Identify your audience:</a:t>
            </a:r>
            <a:r>
              <a:rPr lang="en-US" dirty="0"/>
              <a:t> Are you gathering data for leadership, users, or services owners?</a:t>
            </a:r>
          </a:p>
          <a:p>
            <a:pPr>
              <a:buFont typeface="+mj-lt"/>
              <a:buAutoNum type="arabicPeriod"/>
            </a:pPr>
            <a:r>
              <a:rPr lang="en-US" b="1" dirty="0"/>
              <a:t> Identify data sources:</a:t>
            </a:r>
            <a:r>
              <a:rPr lang="en-US" dirty="0"/>
              <a:t> What data are available to you today? Do you have the data you need to meet your benchmarking needs? Which groups will you compare against?  </a:t>
            </a:r>
          </a:p>
          <a:p>
            <a:pPr>
              <a:buFont typeface="+mj-lt"/>
              <a:buAutoNum type="arabicPeriod"/>
            </a:pPr>
            <a:r>
              <a:rPr lang="en-US" b="1" dirty="0"/>
              <a:t> Evaluate data quality: </a:t>
            </a:r>
            <a:r>
              <a:rPr lang="en-US" dirty="0"/>
              <a:t>Once you have data, determine whether they contain any errors. Also, consider whether your data need to be reformatted or cleaned.</a:t>
            </a:r>
          </a:p>
          <a:p>
            <a:pPr>
              <a:buFont typeface="+mj-lt"/>
              <a:buAutoNum type="arabicPeriod"/>
            </a:pPr>
            <a:r>
              <a:rPr lang="en-US" b="1" dirty="0"/>
              <a:t> Develop a plan for reporting:</a:t>
            </a:r>
            <a:r>
              <a:rPr lang="en-US" dirty="0"/>
              <a:t> When reporting results, consider how the information will be shared and whether you are reporting the data at the right frequency, in the right formats, and to the right people.</a:t>
            </a:r>
          </a:p>
          <a:p>
            <a:pPr>
              <a:buFont typeface="+mj-lt"/>
              <a:buAutoNum type="arabicPeriod"/>
            </a:pPr>
            <a:r>
              <a:rPr lang="en-US" b="1" dirty="0"/>
              <a:t> Consider possible outcomes:</a:t>
            </a:r>
            <a:r>
              <a:rPr lang="en-US" dirty="0"/>
              <a:t> Will any action take place upon reporting the results? If you have performance targets, will you take action when those targets aren’t met?</a:t>
            </a:r>
          </a:p>
          <a:p>
            <a:pPr>
              <a:buFont typeface="+mj-lt"/>
              <a:buAutoNum type="arabicPeriod"/>
            </a:pPr>
            <a:r>
              <a:rPr lang="en-US" b="1" dirty="0"/>
              <a:t> Improve:</a:t>
            </a:r>
            <a:r>
              <a:rPr lang="en-US" dirty="0"/>
              <a:t> Finally, in the name of continuous improvement, always explore options for improving any or all elements of a benchmarking effort. </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8</a:t>
            </a:fld>
            <a:endParaRPr lang="en-US"/>
          </a:p>
        </p:txBody>
      </p:sp>
    </p:spTree>
    <p:extLst>
      <p:ext uri="{BB962C8B-B14F-4D97-AF65-F5344CB8AC3E}">
        <p14:creationId xmlns:p14="http://schemas.microsoft.com/office/powerpoint/2010/main" val="129113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10</a:t>
            </a:fld>
            <a:endParaRPr lang="en-US"/>
          </a:p>
        </p:txBody>
      </p:sp>
    </p:spTree>
    <p:extLst>
      <p:ext uri="{BB962C8B-B14F-4D97-AF65-F5344CB8AC3E}">
        <p14:creationId xmlns:p14="http://schemas.microsoft.com/office/powerpoint/2010/main" val="208510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12</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metric is important:</a:t>
            </a:r>
            <a:r>
              <a:rPr lang="en-US" dirty="0"/>
              <a:t> Given the variety of institutional missions, strategies, and priorities, no single metric provides a comprehensive benchmark of IT’s value to an institution. For example, total central IT spending as a percentage of institutional expenses can be used to evaluate the role IT plays in terms of institutional spending patterns. Alternatively, total central IT spending per institutional FTE (students and employees) can be used to estimate the amount of IT support individuals at an institution receive. </a:t>
            </a:r>
          </a:p>
          <a:p>
            <a:endParaRPr lang="en-US" dirty="0"/>
          </a:p>
          <a:p>
            <a:r>
              <a:rPr lang="en-US" b="1" dirty="0"/>
              <a:t>About the data: </a:t>
            </a:r>
          </a:p>
          <a:p>
            <a:r>
              <a:rPr lang="en-US" i="1" u="none" dirty="0" smtClean="0"/>
              <a:t>Total central IT spending per institutional FTE (students, faculty, and staff)</a:t>
            </a:r>
          </a:p>
          <a:p>
            <a:endParaRPr lang="en-US" u="none" dirty="0" smtClean="0"/>
          </a:p>
          <a:p>
            <a:pPr lvl="1"/>
            <a:r>
              <a:rPr lang="en-US" u="none" dirty="0" smtClean="0"/>
              <a:t>This metric i</a:t>
            </a:r>
            <a:r>
              <a:rPr lang="en-US" dirty="0" smtClean="0"/>
              <a:t>s calculated as central IT expenditures divided by employee FTEs</a:t>
            </a:r>
            <a:r>
              <a:rPr lang="en-US" baseline="0" dirty="0" smtClean="0"/>
              <a:t> </a:t>
            </a:r>
            <a:r>
              <a:rPr lang="en-US" dirty="0" smtClean="0"/>
              <a:t>plus enrolled student FTEs.</a:t>
            </a:r>
          </a:p>
          <a:p>
            <a:pPr lvl="1"/>
            <a:endParaRPr lang="en-US" dirty="0" smtClean="0"/>
          </a:p>
          <a:p>
            <a:pPr marL="469682" lvl="2" defTabSz="469682">
              <a:defRPr/>
            </a:pPr>
            <a:r>
              <a:rPr lang="en-US" b="0" dirty="0" smtClean="0">
                <a:solidFill>
                  <a:srgbClr val="FF0000"/>
                </a:solidFill>
              </a:rPr>
              <a:t>The values for institutional FTE are determined using IPEDS data. Institutional FTE is equal</a:t>
            </a:r>
            <a:r>
              <a:rPr lang="en-US" b="0" baseline="0" dirty="0" smtClean="0">
                <a:solidFill>
                  <a:srgbClr val="FF0000"/>
                </a:solidFill>
              </a:rPr>
              <a:t> to student FTE plus employee FTE. </a:t>
            </a:r>
          </a:p>
          <a:p>
            <a:pPr marL="645812" lvl="2" indent="-176131" defTabSz="469682">
              <a:buFont typeface="Arial"/>
              <a:buChar char="•"/>
              <a:defRPr/>
            </a:pPr>
            <a:r>
              <a:rPr lang="en-US" b="0" dirty="0" smtClean="0">
                <a:solidFill>
                  <a:srgbClr val="FF0000"/>
                </a:solidFill>
              </a:rPr>
              <a:t>Student FTE is calculated as full-time students plus one-third part-time students. Full- and part-time student enrollments are determined from the Fall Enrollment (EF) tables. </a:t>
            </a:r>
          </a:p>
          <a:p>
            <a:pPr marL="645812" lvl="2" indent="-176131" defTabSz="469682">
              <a:buFont typeface="Arial"/>
              <a:buChar char="•"/>
              <a:defRPr/>
            </a:pPr>
            <a:r>
              <a:rPr lang="en-US" b="0" baseline="0" dirty="0" smtClean="0">
                <a:solidFill>
                  <a:srgbClr val="FF0000"/>
                </a:solidFill>
              </a:rPr>
              <a:t>Employee FTE is calculated as full-time employees plus one-half part-time employees. Full- and part-time employees are determined from the </a:t>
            </a:r>
            <a:r>
              <a:rPr lang="en-US" b="0" dirty="0" smtClean="0">
                <a:solidFill>
                  <a:srgbClr val="FF0000"/>
                </a:solidFill>
              </a:rPr>
              <a:t>employees by assigned position (EAP) tables (where EAPCAT=10000 in 2012 and 2013 and where EAPRECTP=1100 in 2010 and 2011). </a:t>
            </a:r>
          </a:p>
          <a:p>
            <a:pPr marL="469682" lvl="1" defTabSz="469682">
              <a:defRPr/>
            </a:pPr>
            <a:r>
              <a:rPr lang="en-US" dirty="0" smtClean="0"/>
              <a:t>For more information about IPEDS data please visit http://</a:t>
            </a:r>
            <a:r>
              <a:rPr lang="en-US" dirty="0" err="1" smtClean="0"/>
              <a:t>nces.ed.gov</a:t>
            </a:r>
            <a:r>
              <a:rPr lang="en-US" dirty="0" smtClean="0"/>
              <a:t>/</a:t>
            </a:r>
            <a:r>
              <a:rPr lang="en-US" dirty="0" err="1" smtClean="0"/>
              <a:t>ipeds</a:t>
            </a:r>
            <a:r>
              <a:rPr lang="en-US" dirty="0" smtClean="0"/>
              <a:t>/.</a:t>
            </a:r>
          </a:p>
          <a:p>
            <a:pPr lvl="1"/>
            <a:endParaRPr lang="en-US" u="none" dirty="0" smtClean="0"/>
          </a:p>
          <a:p>
            <a:pPr lvl="1"/>
            <a:r>
              <a:rPr lang="en-US" u="none" dirty="0" smtClean="0"/>
              <a:t>CDS data</a:t>
            </a:r>
            <a:r>
              <a:rPr lang="en-US" u="none" baseline="0" dirty="0" smtClean="0"/>
              <a:t> for this metric </a:t>
            </a:r>
            <a:r>
              <a:rPr lang="en-US" u="none" dirty="0" smtClean="0"/>
              <a:t>are aligned with IPEDS data in the following way:</a:t>
            </a:r>
          </a:p>
          <a:p>
            <a:pPr lvl="1"/>
            <a:endParaRPr lang="en-US" u="none" dirty="0" smtClean="0"/>
          </a:p>
          <a:p>
            <a:pPr lvl="2"/>
            <a:r>
              <a:rPr lang="en-US" u="none" dirty="0" smtClean="0"/>
              <a:t>From CDS 2016*: FY2015/16 CDS data on expenditures / Fall 2014 IPEDS data </a:t>
            </a:r>
          </a:p>
          <a:p>
            <a:pPr lvl="2"/>
            <a:r>
              <a:rPr lang="en-US" u="none" dirty="0" smtClean="0"/>
              <a:t>In 2016, central IT expenditures comes from Module 1, Question 10. </a:t>
            </a:r>
          </a:p>
          <a:p>
            <a:pPr lvl="2"/>
            <a:endParaRPr lang="en-US" u="none" dirty="0" smtClean="0"/>
          </a:p>
          <a:p>
            <a:pPr lvl="2"/>
            <a:r>
              <a:rPr lang="en-US" u="none" dirty="0" smtClean="0"/>
              <a:t>* This ratio is best calculated using Fall 2015 IPEDS data; however, these data were not available when the metric was produced.</a:t>
            </a:r>
          </a:p>
          <a:p>
            <a:endParaRPr lang="en-US" dirty="0"/>
          </a:p>
          <a:p>
            <a:r>
              <a:rPr lang="en-US" i="1" dirty="0">
                <a:solidFill>
                  <a:srgbClr val="000000"/>
                </a:solidFill>
                <a:ea typeface="Lucida Grande"/>
              </a:rPr>
              <a:t>Total central IT spending as a percentage of institutional expenses</a:t>
            </a:r>
            <a:r>
              <a:rPr lang="en-US" dirty="0" smtClean="0"/>
              <a:t> </a:t>
            </a:r>
          </a:p>
          <a:p>
            <a:endParaRPr lang="en-US" dirty="0" smtClean="0"/>
          </a:p>
          <a:p>
            <a:pPr lvl="1"/>
            <a:r>
              <a:rPr lang="en-US" dirty="0" smtClean="0"/>
              <a:t>This</a:t>
            </a:r>
            <a:r>
              <a:rPr lang="en-US" baseline="0" dirty="0" smtClean="0"/>
              <a:t> metric </a:t>
            </a:r>
            <a:r>
              <a:rPr lang="en-US" dirty="0" smtClean="0"/>
              <a:t>is calculated as central IT spending divided by institutional expenses.</a:t>
            </a:r>
          </a:p>
          <a:p>
            <a:pPr lvl="1"/>
            <a:endParaRPr lang="en-US" dirty="0" smtClean="0"/>
          </a:p>
          <a:p>
            <a:pPr lvl="1"/>
            <a:r>
              <a:rPr lang="en-US" dirty="0" smtClean="0"/>
              <a:t>The value for institutional expenses is determined using IPEDS data. Using the finance (F1, F2, and F3) tables, institutional expenses is calculated as F1D02 for public institutions, F2B02 for private not-for-profit institutions, and F3E07 for private for-profit institutions. For more information about IPEDS data please visit http://nces.ed.gov/ipeds/. </a:t>
            </a:r>
          </a:p>
          <a:p>
            <a:pPr lvl="1"/>
            <a:endParaRPr lang="en-US" dirty="0" smtClean="0"/>
          </a:p>
          <a:p>
            <a:pPr lvl="1"/>
            <a:r>
              <a:rPr lang="en-US" dirty="0" smtClean="0"/>
              <a:t>CDS data for this metric are aligned with IPEDS data in the following way:</a:t>
            </a:r>
          </a:p>
          <a:p>
            <a:pPr lvl="1"/>
            <a:endParaRPr lang="en-US" dirty="0" smtClean="0"/>
          </a:p>
          <a:p>
            <a:pPr lvl="2"/>
            <a:r>
              <a:rPr lang="en-US" dirty="0" smtClean="0"/>
              <a:t>From CDS 2016**: FY2015/16 CDS data on expenditures / FY2014/15 IPEDS data</a:t>
            </a:r>
          </a:p>
          <a:p>
            <a:pPr lvl="2"/>
            <a:r>
              <a:rPr lang="en-US" dirty="0" smtClean="0"/>
              <a:t>In 2016, central IT expenditures comes from Module 1, Question 10.</a:t>
            </a:r>
          </a:p>
          <a:p>
            <a:pPr lvl="2"/>
            <a:endParaRPr lang="en-US" dirty="0" smtClean="0"/>
          </a:p>
          <a:p>
            <a:pPr lvl="2"/>
            <a:r>
              <a:rPr lang="en-US" dirty="0" smtClean="0"/>
              <a:t>** This ratio is best calculated using FY2015/16 IPEDS data; however, </a:t>
            </a:r>
            <a:r>
              <a:rPr lang="en-US" u="none" dirty="0" smtClean="0"/>
              <a:t>these data were not available when the metric was produced.</a:t>
            </a: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13</a:t>
            </a:fld>
            <a:endParaRPr lang="en-US"/>
          </a:p>
        </p:txBody>
      </p:sp>
    </p:spTree>
    <p:extLst>
      <p:ext uri="{BB962C8B-B14F-4D97-AF65-F5344CB8AC3E}">
        <p14:creationId xmlns:p14="http://schemas.microsoft.com/office/powerpoint/2010/main" val="227738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DU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2192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DU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EDU Body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2318371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DU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Quote</a:t>
            </a:r>
          </a:p>
        </p:txBody>
      </p:sp>
      <p:sp>
        <p:nvSpPr>
          <p:cNvPr id="3"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DU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
        <p:nvSpPr>
          <p:cNvPr id="4"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199" y="6370307"/>
            <a:ext cx="4114801" cy="365125"/>
          </a:xfrm>
          <a:prstGeom prst="rect">
            <a:avLst/>
          </a:prstGeom>
        </p:spPr>
        <p:txBody>
          <a:bodyPr/>
          <a:lstStyle>
            <a:lvl1pPr>
              <a:defRPr sz="1200"/>
            </a:lvl1pPr>
          </a:lstStyle>
          <a:p>
            <a:endParaRPr lang="en-US" dirty="0"/>
          </a:p>
        </p:txBody>
      </p:sp>
      <p:sp>
        <p:nvSpPr>
          <p:cNvPr id="5" name="Slide Number Placeholder 3"/>
          <p:cNvSpPr>
            <a:spLocks noGrp="1"/>
          </p:cNvSpPr>
          <p:nvPr>
            <p:ph type="sldNum" sz="quarter" idx="4"/>
          </p:nvPr>
        </p:nvSpPr>
        <p:spPr>
          <a:xfrm>
            <a:off x="4839913" y="63254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139E3-1A70-2C46-B4B4-0B06D0788945}" type="slidenum">
              <a:rPr lang="en-US" smtClean="0"/>
              <a:t>‹#›</a:t>
            </a:fld>
            <a:endParaRPr lang="en-US"/>
          </a:p>
        </p:txBody>
      </p:sp>
      <p:sp>
        <p:nvSpPr>
          <p:cNvPr id="6" name="Slide Number Placeholder 1"/>
          <p:cNvSpPr txBox="1">
            <a:spLocks/>
          </p:cNvSpPr>
          <p:nvPr userDrawn="1"/>
        </p:nvSpPr>
        <p:spPr>
          <a:xfrm>
            <a:off x="0" y="6477001"/>
            <a:ext cx="990600" cy="381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E31C96-9645-D544-B01F-A6D62502A709}" type="slidenum">
              <a:rPr lang="en-US" smtClean="0"/>
              <a:pPr/>
              <a:t>‹#›</a:t>
            </a:fld>
            <a:endParaRPr lang="en-US"/>
          </a:p>
        </p:txBody>
      </p:sp>
    </p:spTree>
    <p:extLst>
      <p:ext uri="{BB962C8B-B14F-4D97-AF65-F5344CB8AC3E}">
        <p14:creationId xmlns:p14="http://schemas.microsoft.com/office/powerpoint/2010/main" val="324195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199" y="6356350"/>
            <a:ext cx="4398109" cy="365125"/>
          </a:xfrm>
          <a:prstGeom prst="rect">
            <a:avLst/>
          </a:prstGeom>
        </p:spPr>
        <p:txBody>
          <a:bodyPr/>
          <a:lstStyle>
            <a:lvl1pPr>
              <a:defRPr sz="1200"/>
            </a:lvl1pPr>
          </a:lstStyle>
          <a:p>
            <a:endParaRPr lang="en-US" dirty="0" smtClean="0"/>
          </a:p>
        </p:txBody>
      </p:sp>
      <p:sp>
        <p:nvSpPr>
          <p:cNvPr id="5" name="Title 1"/>
          <p:cNvSpPr>
            <a:spLocks noGrp="1"/>
          </p:cNvSpPr>
          <p:nvPr>
            <p:ph type="title" hasCustomPrompt="1"/>
          </p:nvPr>
        </p:nvSpPr>
        <p:spPr>
          <a:xfrm>
            <a:off x="457200" y="274639"/>
            <a:ext cx="8229600" cy="467346"/>
          </a:xfrm>
          <a:prstGeom prst="rect">
            <a:avLst/>
          </a:prstGeom>
        </p:spPr>
        <p:txBody>
          <a:bodyPr>
            <a:normAutofit/>
          </a:bodyPr>
          <a:lstStyle>
            <a:lvl1pPr algn="l">
              <a:defRPr sz="2000" b="1"/>
            </a:lvl1pPr>
          </a:lstStyle>
          <a:p>
            <a:r>
              <a:rPr lang="en-US"/>
              <a:t>Report page title</a:t>
            </a:r>
          </a:p>
        </p:txBody>
      </p:sp>
      <p:sp>
        <p:nvSpPr>
          <p:cNvPr id="7" name="Text Placeholder 3"/>
          <p:cNvSpPr>
            <a:spLocks noGrp="1"/>
          </p:cNvSpPr>
          <p:nvPr>
            <p:ph type="body" sz="half" idx="2" hasCustomPrompt="1"/>
          </p:nvPr>
        </p:nvSpPr>
        <p:spPr>
          <a:xfrm>
            <a:off x="457200" y="846138"/>
            <a:ext cx="8229600" cy="804862"/>
          </a:xfrm>
          <a:prstGeom prst="rect">
            <a:avLst/>
          </a:prstGeom>
        </p:spPr>
        <p:txBody>
          <a:bodyPr>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6" name="Slide Number Placeholder 3"/>
          <p:cNvSpPr>
            <a:spLocks noGrp="1"/>
          </p:cNvSpPr>
          <p:nvPr>
            <p:ph type="sldNum" sz="quarter" idx="4"/>
          </p:nvPr>
        </p:nvSpPr>
        <p:spPr>
          <a:xfrm>
            <a:off x="4839913" y="63254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139E3-1A70-2C46-B4B4-0B06D0788945}" type="slidenum">
              <a:rPr lang="en-US" smtClean="0"/>
              <a:t>‹#›</a:t>
            </a:fld>
            <a:endParaRPr lang="en-US"/>
          </a:p>
        </p:txBody>
      </p:sp>
      <p:sp>
        <p:nvSpPr>
          <p:cNvPr id="8" name="Slide Number Placeholder 1"/>
          <p:cNvSpPr txBox="1">
            <a:spLocks/>
          </p:cNvSpPr>
          <p:nvPr userDrawn="1"/>
        </p:nvSpPr>
        <p:spPr>
          <a:xfrm>
            <a:off x="0" y="6477001"/>
            <a:ext cx="990600" cy="381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E31C96-9645-D544-B01F-A6D62502A709}" type="slidenum">
              <a:rPr lang="en-US" smtClean="0"/>
              <a:pPr/>
              <a:t>‹#›</a:t>
            </a:fld>
            <a:endParaRPr lang="en-US"/>
          </a:p>
        </p:txBody>
      </p:sp>
    </p:spTree>
    <p:extLst>
      <p:ext uri="{BB962C8B-B14F-4D97-AF65-F5344CB8AC3E}">
        <p14:creationId xmlns:p14="http://schemas.microsoft.com/office/powerpoint/2010/main" val="50817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DU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2192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DU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6"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EDU Body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2318371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DU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DU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Quote</a:t>
            </a:r>
          </a:p>
        </p:txBody>
      </p:sp>
      <p:sp>
        <p:nvSpPr>
          <p:cNvPr id="3"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DU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
        <p:nvSpPr>
          <p:cNvPr id="4"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51" r:id="rId9"/>
    <p:sldLayoutId id="2147483652" r:id="rId10"/>
    <p:sldLayoutId id="2147483653" r:id="rId11"/>
    <p:sldLayoutId id="2147483660" r:id="rId12"/>
    <p:sldLayoutId id="2147483661" r:id="rId13"/>
    <p:sldLayoutId id="2147483654" r:id="rId14"/>
    <p:sldLayoutId id="2147483657" r:id="rId15"/>
    <p:sldLayoutId id="2147483658" r:id="rId16"/>
    <p:sldLayoutId id="2147483671" r:id="rId17"/>
    <p:sldLayoutId id="2147483672"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use.edu/research-and-publications/research/benchmarking-reports-new-service-beta" TargetMode="External"/><Relationship Id="rId4" Type="http://schemas.openxmlformats.org/officeDocument/2006/relationships/hyperlink" Target="http://www.educause.edu/research-and-publications/research/core-data-service" TargetMode="External"/><Relationship Id="rId5" Type="http://schemas.openxmlformats.org/officeDocument/2006/relationships/hyperlink" Target="http://er.educause.edu/articles/2016/12/the-digitization-of-higher-education-charting-the-course" TargetMode="External"/><Relationship Id="rId6"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chart" Target="../charts/char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chart" Target="../charts/char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chart" Target="../charts/char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chart" Target="../charts/char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chart" Target="../charts/char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chart" Target="../charts/char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chart" Target="../charts/char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chart" Target="../charts/char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chart" Target="../charts/char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chart" Target="../charts/char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chart" Target="../charts/char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chart" Target="../charts/char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educause.edu/coredat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chart" Target="../charts/char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chart" Target="../charts/char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chart" Target="../charts/char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chart" Target="../charts/char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educause.edu/~/media/files/library/2016/7/cds2016_all_final.pdf" TargetMode="External"/><Relationship Id="rId4" Type="http://schemas.openxmlformats.org/officeDocument/2006/relationships/hyperlink" Target="http://nces.ed.gov/ipeds/" TargetMode="External"/><Relationship Id="rId5"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mailto:benchmarking@educause.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r.educause.edu/articles/2017/1/top-10-it-issues-2017-foundations-for-student-su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EDUCAUSE Core Data Service (CDS) Benchmarking Report</a:t>
            </a:r>
            <a:endParaRPr lang="en-US" dirty="0"/>
          </a:p>
        </p:txBody>
      </p:sp>
    </p:spTree>
    <p:extLst>
      <p:ext uri="{BB962C8B-B14F-4D97-AF65-F5344CB8AC3E}">
        <p14:creationId xmlns:p14="http://schemas.microsoft.com/office/powerpoint/2010/main" val="542396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9"/>
            <a:ext cx="4419600" cy="1985962"/>
          </a:xfrm>
        </p:spPr>
        <p:txBody>
          <a:bodyPr>
            <a:noAutofit/>
          </a:bodyPr>
          <a:lstStyle/>
          <a:p>
            <a:pPr algn="ctr"/>
            <a:r>
              <a:rPr lang="en-US" sz="2800" b="0" dirty="0" smtClean="0">
                <a:latin typeface="Arial"/>
                <a:cs typeface="Arial"/>
              </a:rPr>
              <a:t>Next-Level Benchmarking: </a:t>
            </a:r>
            <a:br>
              <a:rPr lang="en-US" sz="2800" b="0" dirty="0" smtClean="0">
                <a:latin typeface="Arial"/>
                <a:cs typeface="Arial"/>
              </a:rPr>
            </a:br>
            <a:r>
              <a:rPr lang="en-US" sz="2800" b="0" dirty="0" smtClean="0">
                <a:latin typeface="Arial"/>
                <a:cs typeface="Arial"/>
              </a:rPr>
              <a:t> </a:t>
            </a:r>
            <a:br>
              <a:rPr lang="en-US" sz="2800" b="0" dirty="0" smtClean="0">
                <a:latin typeface="Arial"/>
                <a:cs typeface="Arial"/>
              </a:rPr>
            </a:br>
            <a:r>
              <a:rPr lang="en-US" sz="2800" b="0" dirty="0" smtClean="0">
                <a:latin typeface="Arial"/>
                <a:cs typeface="Arial"/>
              </a:rPr>
              <a:t>The EDUCAUSE Benchmarking Service</a:t>
            </a:r>
            <a:endParaRPr lang="en-US" sz="2800" b="0" dirty="0">
              <a:latin typeface="Arial"/>
              <a:cs typeface="Arial"/>
            </a:endParaRPr>
          </a:p>
        </p:txBody>
      </p:sp>
      <p:sp>
        <p:nvSpPr>
          <p:cNvPr id="13" name="Text Placeholder 12"/>
          <p:cNvSpPr>
            <a:spLocks noGrp="1"/>
          </p:cNvSpPr>
          <p:nvPr>
            <p:ph type="body" sz="half" idx="2"/>
          </p:nvPr>
        </p:nvSpPr>
        <p:spPr>
          <a:xfrm>
            <a:off x="457200" y="2438400"/>
            <a:ext cx="8229600" cy="4267200"/>
          </a:xfrm>
        </p:spPr>
        <p:txBody>
          <a:bodyPr>
            <a:noAutofit/>
          </a:bodyPr>
          <a:lstStyle/>
          <a:p>
            <a:pPr>
              <a:buClr>
                <a:srgbClr val="B20838"/>
              </a:buClr>
              <a:buFont typeface="Wingdings" pitchFamily="2" charset="2"/>
            </a:pPr>
            <a:r>
              <a:rPr lang="en-US" dirty="0">
                <a:solidFill>
                  <a:schemeClr val="tx1">
                    <a:lumMod val="75000"/>
                    <a:lumOff val="25000"/>
                  </a:schemeClr>
                </a:solidFill>
                <a:latin typeface="Arial"/>
                <a:cs typeface="Arial"/>
              </a:rPr>
              <a:t>In January 2016, EDUCAUSE launched the </a:t>
            </a:r>
            <a:r>
              <a:rPr lang="en-US" dirty="0">
                <a:solidFill>
                  <a:schemeClr val="tx1">
                    <a:lumMod val="75000"/>
                    <a:lumOff val="25000"/>
                  </a:schemeClr>
                </a:solidFill>
                <a:latin typeface="Arial"/>
                <a:cs typeface="Arial"/>
                <a:hlinkClick r:id="rId3"/>
              </a:rPr>
              <a:t>EDUCAUSE Benchmarking </a:t>
            </a:r>
            <a:r>
              <a:rPr lang="en-US" dirty="0" smtClean="0">
                <a:solidFill>
                  <a:schemeClr val="tx1">
                    <a:lumMod val="75000"/>
                    <a:lumOff val="25000"/>
                  </a:schemeClr>
                </a:solidFill>
                <a:latin typeface="Arial"/>
                <a:cs typeface="Arial"/>
                <a:hlinkClick r:id="rId3"/>
              </a:rPr>
              <a:t>Service</a:t>
            </a:r>
            <a:r>
              <a:rPr lang="en-US" dirty="0" smtClean="0">
                <a:solidFill>
                  <a:schemeClr val="tx1">
                    <a:lumMod val="75000"/>
                    <a:lumOff val="25000"/>
                  </a:schemeClr>
                </a:solidFill>
                <a:latin typeface="Arial"/>
                <a:cs typeface="Arial"/>
              </a:rPr>
              <a:t> (BETA).  This </a:t>
            </a:r>
            <a:r>
              <a:rPr lang="en-US" dirty="0">
                <a:solidFill>
                  <a:schemeClr val="tx1">
                    <a:lumMod val="75000"/>
                    <a:lumOff val="25000"/>
                  </a:schemeClr>
                </a:solidFill>
                <a:latin typeface="Arial"/>
                <a:cs typeface="Arial"/>
              </a:rPr>
              <a:t>service is built on the </a:t>
            </a:r>
            <a:r>
              <a:rPr lang="en-US" dirty="0">
                <a:solidFill>
                  <a:schemeClr val="tx1">
                    <a:lumMod val="75000"/>
                    <a:lumOff val="25000"/>
                  </a:schemeClr>
                </a:solidFill>
                <a:latin typeface="Arial"/>
                <a:cs typeface="Arial"/>
                <a:hlinkClick r:id="rId4"/>
              </a:rPr>
              <a:t>Core Data Service (CDS)</a:t>
            </a:r>
            <a:r>
              <a:rPr lang="en-US" dirty="0">
                <a:solidFill>
                  <a:schemeClr val="tx1">
                    <a:lumMod val="75000"/>
                    <a:lumOff val="25000"/>
                  </a:schemeClr>
                </a:solidFill>
                <a:latin typeface="Arial"/>
                <a:cs typeface="Arial"/>
              </a:rPr>
              <a:t> </a:t>
            </a:r>
            <a:r>
              <a:rPr lang="en-US" dirty="0" smtClean="0">
                <a:solidFill>
                  <a:schemeClr val="tx1">
                    <a:lumMod val="75000"/>
                    <a:lumOff val="25000"/>
                  </a:schemeClr>
                </a:solidFill>
                <a:latin typeface="Arial"/>
                <a:cs typeface="Arial"/>
              </a:rPr>
              <a:t>database </a:t>
            </a:r>
            <a:r>
              <a:rPr lang="en-US" dirty="0">
                <a:solidFill>
                  <a:schemeClr val="tx1">
                    <a:lumMod val="75000"/>
                    <a:lumOff val="25000"/>
                  </a:schemeClr>
                </a:solidFill>
                <a:latin typeface="Arial"/>
                <a:cs typeface="Arial"/>
              </a:rPr>
              <a:t>but broadens both audience and application. CDS helps CIOs benchmark the staffing, financials, and services of their IT organizations. The EDUCAUSE Benchmarking </a:t>
            </a:r>
            <a:r>
              <a:rPr lang="en-US" dirty="0" smtClean="0">
                <a:solidFill>
                  <a:schemeClr val="tx1">
                    <a:lumMod val="75000"/>
                    <a:lumOff val="25000"/>
                  </a:schemeClr>
                </a:solidFill>
                <a:latin typeface="Arial"/>
                <a:cs typeface="Arial"/>
              </a:rPr>
              <a:t>Service takes </a:t>
            </a:r>
            <a:r>
              <a:rPr lang="en-US" dirty="0">
                <a:solidFill>
                  <a:schemeClr val="tx1">
                    <a:lumMod val="75000"/>
                    <a:lumOff val="25000"/>
                  </a:schemeClr>
                </a:solidFill>
                <a:latin typeface="Arial"/>
                <a:cs typeface="Arial"/>
              </a:rPr>
              <a:t>the use of analytics to the next level by helping CIOs and other campus leaders measure </a:t>
            </a:r>
            <a:r>
              <a:rPr lang="en-US" dirty="0" smtClean="0">
                <a:solidFill>
                  <a:schemeClr val="tx1">
                    <a:lumMod val="75000"/>
                    <a:lumOff val="25000"/>
                  </a:schemeClr>
                </a:solidFill>
                <a:latin typeface="Arial"/>
                <a:cs typeface="Arial"/>
              </a:rPr>
              <a:t>their digital capability to support strategic initiatives. </a:t>
            </a:r>
            <a:r>
              <a:rPr lang="en-US" dirty="0">
                <a:solidFill>
                  <a:schemeClr val="tx1">
                    <a:lumMod val="75000"/>
                    <a:lumOff val="25000"/>
                  </a:schemeClr>
                </a:solidFill>
                <a:latin typeface="Arial"/>
                <a:cs typeface="Arial"/>
              </a:rPr>
              <a:t>The EDUCAUSE Review article, </a:t>
            </a:r>
            <a:r>
              <a:rPr lang="en-US" dirty="0">
                <a:solidFill>
                  <a:schemeClr val="tx1">
                    <a:lumMod val="75000"/>
                    <a:lumOff val="25000"/>
                  </a:schemeClr>
                </a:solidFill>
                <a:latin typeface="Arial"/>
                <a:cs typeface="Arial"/>
                <a:hlinkClick r:id="rId5"/>
              </a:rPr>
              <a:t>The Digitization of Higher Education: Charting the Course </a:t>
            </a:r>
            <a:r>
              <a:rPr lang="en-US" dirty="0">
                <a:solidFill>
                  <a:schemeClr val="tx1">
                    <a:lumMod val="75000"/>
                    <a:lumOff val="25000"/>
                  </a:schemeClr>
                </a:solidFill>
                <a:latin typeface="Arial"/>
                <a:cs typeface="Arial"/>
              </a:rPr>
              <a:t>describes those capabilities and provides advice for attaining them</a:t>
            </a:r>
            <a:r>
              <a:rPr lang="en-US" dirty="0" smtClean="0">
                <a:solidFill>
                  <a:schemeClr val="tx1">
                    <a:lumMod val="75000"/>
                    <a:lumOff val="25000"/>
                  </a:schemeClr>
                </a:solidFill>
                <a:latin typeface="Arial"/>
                <a:cs typeface="Arial"/>
              </a:rPr>
              <a:t>.  In </a:t>
            </a:r>
            <a:r>
              <a:rPr lang="en-US" dirty="0" smtClean="0">
                <a:solidFill>
                  <a:schemeClr val="tx1">
                    <a:lumMod val="75000"/>
                    <a:lumOff val="25000"/>
                  </a:schemeClr>
                </a:solidFill>
                <a:latin typeface="Arial"/>
                <a:cs typeface="Arial"/>
              </a:rPr>
              <a:t>July 2017, this service will be refined and released to all EDUCAUSE member institutions that participate in the CDS survey.</a:t>
            </a:r>
            <a:endParaRPr lang="en-US" dirty="0">
              <a:solidFill>
                <a:schemeClr val="tx1">
                  <a:lumMod val="75000"/>
                  <a:lumOff val="25000"/>
                </a:schemeClr>
              </a:solidFill>
              <a:latin typeface="Arial"/>
              <a:cs typeface="Arial"/>
            </a:endParaRPr>
          </a:p>
          <a:p>
            <a:pPr>
              <a:buClr>
                <a:srgbClr val="B20838"/>
              </a:buClr>
              <a:buFont typeface="Wingdings" pitchFamily="2" charset="2"/>
            </a:pPr>
            <a:endParaRPr lang="en-US" dirty="0">
              <a:solidFill>
                <a:schemeClr val="tx1">
                  <a:lumMod val="75000"/>
                  <a:lumOff val="25000"/>
                </a:schemeClr>
              </a:solidFill>
              <a:latin typeface="Arial"/>
              <a:cs typeface="Arial"/>
            </a:endParaRPr>
          </a:p>
          <a:p>
            <a:pPr>
              <a:buClr>
                <a:srgbClr val="B20838"/>
              </a:buClr>
              <a:buFont typeface="Wingdings" pitchFamily="2" charset="2"/>
            </a:pPr>
            <a:r>
              <a:rPr lang="en-US" dirty="0">
                <a:solidFill>
                  <a:schemeClr val="tx1">
                    <a:lumMod val="75000"/>
                    <a:lumOff val="25000"/>
                  </a:schemeClr>
                </a:solidFill>
                <a:latin typeface="Arial"/>
                <a:cs typeface="Arial"/>
              </a:rPr>
              <a:t>The service provides </a:t>
            </a:r>
            <a:r>
              <a:rPr lang="en-US" dirty="0" smtClean="0">
                <a:solidFill>
                  <a:schemeClr val="tx1">
                    <a:lumMod val="75000"/>
                    <a:lumOff val="25000"/>
                  </a:schemeClr>
                </a:solidFill>
                <a:latin typeface="Arial"/>
                <a:cs typeface="Arial"/>
              </a:rPr>
              <a:t>capability reports comprised of maturity and deployment indexes for a suite of strategic initiatives. </a:t>
            </a:r>
            <a:r>
              <a:rPr lang="en-US" dirty="0">
                <a:solidFill>
                  <a:schemeClr val="tx1">
                    <a:lumMod val="75000"/>
                    <a:lumOff val="25000"/>
                  </a:schemeClr>
                </a:solidFill>
                <a:latin typeface="Arial"/>
                <a:cs typeface="Arial"/>
              </a:rPr>
              <a:t>Participants gain access to semi-customized benchmarking </a:t>
            </a:r>
            <a:r>
              <a:rPr lang="en-US" dirty="0" smtClean="0">
                <a:solidFill>
                  <a:schemeClr val="tx1">
                    <a:lumMod val="75000"/>
                    <a:lumOff val="25000"/>
                  </a:schemeClr>
                </a:solidFill>
                <a:latin typeface="Arial"/>
                <a:cs typeface="Arial"/>
              </a:rPr>
              <a:t>reports.</a:t>
            </a:r>
          </a:p>
          <a:p>
            <a:pPr>
              <a:buClr>
                <a:srgbClr val="B20838"/>
              </a:buClr>
              <a:buFont typeface="Wingdings" pitchFamily="2" charset="2"/>
            </a:pPr>
            <a:endParaRPr lang="en-US" dirty="0">
              <a:solidFill>
                <a:schemeClr val="tx1">
                  <a:lumMod val="75000"/>
                  <a:lumOff val="25000"/>
                </a:schemeClr>
              </a:solidFill>
              <a:latin typeface="Arial"/>
              <a:cs typeface="Arial"/>
            </a:endParaRPr>
          </a:p>
          <a:p>
            <a:pPr>
              <a:buClr>
                <a:srgbClr val="B20838"/>
              </a:buClr>
            </a:pPr>
            <a:r>
              <a:rPr lang="en-US" dirty="0" smtClean="0">
                <a:solidFill>
                  <a:schemeClr val="tx1">
                    <a:lumMod val="75000"/>
                    <a:lumOff val="25000"/>
                  </a:schemeClr>
                </a:solidFill>
                <a:latin typeface="Arial"/>
                <a:cs typeface="Arial"/>
              </a:rPr>
              <a:t>The </a:t>
            </a:r>
            <a:r>
              <a:rPr lang="en-US" dirty="0">
                <a:solidFill>
                  <a:schemeClr val="tx1">
                    <a:lumMod val="75000"/>
                    <a:lumOff val="25000"/>
                  </a:schemeClr>
                </a:solidFill>
                <a:latin typeface="Arial"/>
                <a:cs typeface="Arial"/>
              </a:rPr>
              <a:t>reports support an institution's efforts to</a:t>
            </a:r>
            <a:r>
              <a:rPr lang="en-US" dirty="0" smtClean="0">
                <a:solidFill>
                  <a:schemeClr val="tx1">
                    <a:lumMod val="75000"/>
                    <a:lumOff val="25000"/>
                  </a:schemeClr>
                </a:solidFill>
                <a:latin typeface="Arial"/>
                <a:cs typeface="Arial"/>
              </a:rPr>
              <a:t>:</a:t>
            </a:r>
          </a:p>
          <a:p>
            <a:pPr marL="171450" indent="-171450">
              <a:buClr>
                <a:srgbClr val="B20838"/>
              </a:buClr>
              <a:buFont typeface="Arial"/>
              <a:buChar char="•"/>
            </a:pPr>
            <a:r>
              <a:rPr lang="en-US" dirty="0" smtClean="0">
                <a:solidFill>
                  <a:schemeClr val="tx1">
                    <a:lumMod val="75000"/>
                    <a:lumOff val="25000"/>
                  </a:schemeClr>
                </a:solidFill>
                <a:latin typeface="Arial"/>
                <a:cs typeface="Arial"/>
              </a:rPr>
              <a:t>Measure </a:t>
            </a:r>
            <a:r>
              <a:rPr lang="en-US" dirty="0">
                <a:solidFill>
                  <a:schemeClr val="tx1">
                    <a:lumMod val="75000"/>
                    <a:lumOff val="25000"/>
                  </a:schemeClr>
                </a:solidFill>
                <a:latin typeface="Arial"/>
                <a:cs typeface="Arial"/>
              </a:rPr>
              <a:t>the capability to deliver IT services and applications in a given </a:t>
            </a:r>
            <a:r>
              <a:rPr lang="en-US" dirty="0" smtClean="0">
                <a:solidFill>
                  <a:schemeClr val="tx1">
                    <a:lumMod val="75000"/>
                    <a:lumOff val="25000"/>
                  </a:schemeClr>
                </a:solidFill>
                <a:latin typeface="Arial"/>
                <a:cs typeface="Arial"/>
              </a:rPr>
              <a:t>area</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Examine multiple dimensions of </a:t>
            </a:r>
            <a:r>
              <a:rPr lang="en-US" dirty="0" smtClean="0">
                <a:solidFill>
                  <a:schemeClr val="tx1">
                    <a:lumMod val="75000"/>
                    <a:lumOff val="25000"/>
                  </a:schemeClr>
                </a:solidFill>
                <a:latin typeface="Arial"/>
                <a:cs typeface="Arial"/>
              </a:rPr>
              <a:t>progress—technical </a:t>
            </a:r>
            <a:r>
              <a:rPr lang="en-US" dirty="0">
                <a:solidFill>
                  <a:schemeClr val="tx1">
                    <a:lumMod val="75000"/>
                    <a:lumOff val="25000"/>
                  </a:schemeClr>
                </a:solidFill>
                <a:latin typeface="Arial"/>
                <a:cs typeface="Arial"/>
              </a:rPr>
              <a:t>and </a:t>
            </a:r>
            <a:r>
              <a:rPr lang="en-US" dirty="0" smtClean="0">
                <a:solidFill>
                  <a:schemeClr val="tx1">
                    <a:lumMod val="75000"/>
                    <a:lumOff val="25000"/>
                  </a:schemeClr>
                </a:solidFill>
                <a:latin typeface="Arial"/>
                <a:cs typeface="Arial"/>
              </a:rPr>
              <a:t>nontechnical—such </a:t>
            </a:r>
            <a:r>
              <a:rPr lang="en-US" dirty="0">
                <a:solidFill>
                  <a:schemeClr val="tx1">
                    <a:lumMod val="75000"/>
                    <a:lumOff val="25000"/>
                  </a:schemeClr>
                </a:solidFill>
                <a:latin typeface="Arial"/>
                <a:cs typeface="Arial"/>
              </a:rPr>
              <a:t>as culture, process, expertise, investment, and </a:t>
            </a:r>
            <a:r>
              <a:rPr lang="en-US" dirty="0" smtClean="0">
                <a:solidFill>
                  <a:schemeClr val="tx1">
                    <a:lumMod val="75000"/>
                    <a:lumOff val="25000"/>
                  </a:schemeClr>
                </a:solidFill>
                <a:latin typeface="Arial"/>
                <a:cs typeface="Arial"/>
              </a:rPr>
              <a:t>governance</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Enable institutional leaders to determine where they are in delivering a </a:t>
            </a:r>
            <a:r>
              <a:rPr lang="en-US" dirty="0" smtClean="0">
                <a:solidFill>
                  <a:schemeClr val="tx1">
                    <a:lumMod val="75000"/>
                    <a:lumOff val="25000"/>
                  </a:schemeClr>
                </a:solidFill>
                <a:latin typeface="Arial"/>
                <a:cs typeface="Arial"/>
              </a:rPr>
              <a:t>service and </a:t>
            </a:r>
            <a:r>
              <a:rPr lang="en-US" dirty="0">
                <a:solidFill>
                  <a:schemeClr val="tx1">
                    <a:lumMod val="75000"/>
                    <a:lumOff val="25000"/>
                  </a:schemeClr>
                </a:solidFill>
                <a:latin typeface="Arial"/>
                <a:cs typeface="Arial"/>
              </a:rPr>
              <a:t>where they aspire to </a:t>
            </a:r>
            <a:r>
              <a:rPr lang="en-US" dirty="0" smtClean="0">
                <a:solidFill>
                  <a:schemeClr val="tx1">
                    <a:lumMod val="75000"/>
                    <a:lumOff val="25000"/>
                  </a:schemeClr>
                </a:solidFill>
                <a:latin typeface="Arial"/>
                <a:cs typeface="Arial"/>
              </a:rPr>
              <a:t>be</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Measure the degree to which an institution has deployed the technologies related to delivering a service, based on a standard scale reflecting stages of </a:t>
            </a:r>
            <a:r>
              <a:rPr lang="en-US" dirty="0" smtClean="0">
                <a:solidFill>
                  <a:schemeClr val="tx1">
                    <a:lumMod val="75000"/>
                    <a:lumOff val="25000"/>
                  </a:schemeClr>
                </a:solidFill>
                <a:latin typeface="Arial"/>
                <a:cs typeface="Arial"/>
              </a:rPr>
              <a:t>deployment</a:t>
            </a:r>
            <a:endParaRPr lang="en-US" dirty="0">
              <a:solidFill>
                <a:schemeClr val="tx1">
                  <a:lumMod val="75000"/>
                  <a:lumOff val="25000"/>
                </a:schemeClr>
              </a:solidFill>
              <a:latin typeface="Arial"/>
              <a:cs typeface="Arial"/>
            </a:endParaRPr>
          </a:p>
          <a:p>
            <a:pPr marL="171450" indent="-171450">
              <a:buClr>
                <a:srgbClr val="B20838"/>
              </a:buClr>
              <a:buFont typeface="Arial"/>
              <a:buChar char="•"/>
            </a:pPr>
            <a:r>
              <a:rPr lang="en-US" dirty="0">
                <a:solidFill>
                  <a:schemeClr val="tx1">
                    <a:lumMod val="75000"/>
                    <a:lumOff val="25000"/>
                  </a:schemeClr>
                </a:solidFill>
                <a:latin typeface="Arial"/>
                <a:cs typeface="Arial"/>
              </a:rPr>
              <a:t>Measure maturity in innovation broadly, reflecting on key elements to help develop and maintain a culture of innovation that supports the use of new technology in support of institutional and student </a:t>
            </a:r>
            <a:r>
              <a:rPr lang="en-US" dirty="0" smtClean="0">
                <a:solidFill>
                  <a:schemeClr val="tx1">
                    <a:lumMod val="75000"/>
                    <a:lumOff val="25000"/>
                  </a:schemeClr>
                </a:solidFill>
                <a:latin typeface="Arial"/>
                <a:cs typeface="Arial"/>
              </a:rPr>
              <a:t>success</a:t>
            </a:r>
            <a:endParaRPr lang="en-US" dirty="0">
              <a:solidFill>
                <a:schemeClr val="tx1">
                  <a:lumMod val="75000"/>
                  <a:lumOff val="25000"/>
                </a:schemeClr>
              </a:solidFill>
              <a:latin typeface="Arial"/>
              <a:cs typeface="Arial"/>
            </a:endParaRPr>
          </a:p>
          <a:p>
            <a:endParaRPr lang="en-US" sz="1000" dirty="0">
              <a:latin typeface="Arial"/>
              <a:cs typeface="Arial"/>
            </a:endParaRPr>
          </a:p>
        </p:txBody>
      </p:sp>
      <p:pic>
        <p:nvPicPr>
          <p:cNvPr id="3" name="Picture 2"/>
          <p:cNvPicPr>
            <a:picLocks noChangeAspect="1"/>
          </p:cNvPicPr>
          <p:nvPr/>
        </p:nvPicPr>
        <p:blipFill rotWithShape="1">
          <a:blip r:embed="rId6"/>
          <a:srcRect b="53889"/>
          <a:stretch/>
        </p:blipFill>
        <p:spPr>
          <a:xfrm>
            <a:off x="4572000" y="152400"/>
            <a:ext cx="4427883" cy="210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9676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67" y="324679"/>
            <a:ext cx="8552411" cy="685799"/>
          </a:xfrm>
        </p:spPr>
        <p:txBody>
          <a:bodyPr/>
          <a:lstStyle/>
          <a:p>
            <a:r>
              <a:rPr lang="en-US" sz="2800" dirty="0" smtClean="0"/>
              <a:t>Summary of the Landscape</a:t>
            </a:r>
            <a:endParaRPr lang="en-US" sz="2800" dirty="0"/>
          </a:p>
        </p:txBody>
      </p:sp>
      <p:sp>
        <p:nvSpPr>
          <p:cNvPr id="3" name="Content Placeholder 2"/>
          <p:cNvSpPr>
            <a:spLocks noGrp="1"/>
          </p:cNvSpPr>
          <p:nvPr>
            <p:ph idx="1"/>
          </p:nvPr>
        </p:nvSpPr>
        <p:spPr>
          <a:xfrm>
            <a:off x="381000" y="914400"/>
            <a:ext cx="8458200" cy="5156198"/>
          </a:xfrm>
        </p:spPr>
        <p:txBody>
          <a:bodyPr/>
          <a:lstStyle/>
          <a:p>
            <a:pPr marL="0" indent="0">
              <a:buNone/>
            </a:pPr>
            <a:r>
              <a:rPr lang="en-US" sz="1200" dirty="0" smtClean="0">
                <a:solidFill>
                  <a:schemeClr val="tx1"/>
                </a:solidFill>
              </a:rPr>
              <a:t>To provide a brief, high-level view of the data contained within this report, below are the nonspecialized </a:t>
            </a:r>
            <a:r>
              <a:rPr lang="en-US" sz="1200" dirty="0">
                <a:solidFill>
                  <a:schemeClr val="tx1"/>
                </a:solidFill>
              </a:rPr>
              <a:t>U.S. </a:t>
            </a:r>
            <a:r>
              <a:rPr lang="en-US" sz="1200" dirty="0" smtClean="0">
                <a:solidFill>
                  <a:schemeClr val="tx1"/>
                </a:solidFill>
              </a:rPr>
              <a:t>metrics for some of the most commonly used CDS benchmarks:</a:t>
            </a:r>
          </a:p>
          <a:p>
            <a:pPr marL="0" indent="0">
              <a:buNone/>
            </a:pPr>
            <a:endParaRPr lang="en-US" sz="1200" dirty="0" smtClean="0"/>
          </a:p>
          <a:p>
            <a:pPr marL="0" indent="0">
              <a:buNone/>
            </a:pPr>
            <a:r>
              <a:rPr lang="en-US" sz="1200" b="1" dirty="0" smtClean="0"/>
              <a:t>IT Financials</a:t>
            </a:r>
          </a:p>
          <a:p>
            <a:r>
              <a:rPr lang="en-US" sz="1200" dirty="0" smtClean="0">
                <a:solidFill>
                  <a:schemeClr val="tx1"/>
                </a:solidFill>
                <a:ea typeface="Lucida Grande"/>
              </a:rPr>
              <a:t>$993 	Total central IT spending per institutional FTE (students, faculty, and staff) </a:t>
            </a:r>
          </a:p>
          <a:p>
            <a:r>
              <a:rPr lang="en-US" sz="1200" dirty="0" smtClean="0">
                <a:solidFill>
                  <a:schemeClr val="tx1"/>
                </a:solidFill>
                <a:ea typeface="Lucida Grande"/>
              </a:rPr>
              <a:t>4.5%  	Total central IT spending as a percentage of institutional expenses</a:t>
            </a:r>
          </a:p>
          <a:p>
            <a:endParaRPr lang="en-US" sz="1200" dirty="0" smtClean="0">
              <a:solidFill>
                <a:schemeClr val="tx1"/>
              </a:solidFill>
              <a:ea typeface="Lucida Grande"/>
            </a:endParaRPr>
          </a:p>
          <a:p>
            <a:r>
              <a:rPr lang="en-US" sz="1200" dirty="0" smtClean="0">
                <a:solidFill>
                  <a:schemeClr val="tx1"/>
                </a:solidFill>
              </a:rPr>
              <a:t>54%	Central IT ongoing compensation spending as a percentage of total central IT spending</a:t>
            </a:r>
          </a:p>
          <a:p>
            <a:r>
              <a:rPr lang="en-US" sz="1200" dirty="0" smtClean="0">
                <a:solidFill>
                  <a:schemeClr val="tx1"/>
                </a:solidFill>
              </a:rPr>
              <a:t>0%	Central IT fixed-term labor spending as a percentage of total central IT spending</a:t>
            </a:r>
          </a:p>
          <a:p>
            <a:r>
              <a:rPr lang="en-US" sz="1200" dirty="0" smtClean="0">
                <a:solidFill>
                  <a:schemeClr val="tx1"/>
                </a:solidFill>
              </a:rPr>
              <a:t>1%	Central IT professional development spending as a percentage of total central IT spending</a:t>
            </a:r>
          </a:p>
          <a:p>
            <a:r>
              <a:rPr lang="en-US" sz="1200" dirty="0" smtClean="0">
                <a:solidFill>
                  <a:schemeClr val="tx1"/>
                </a:solidFill>
              </a:rPr>
              <a:t>34%	Central IT in-house infrastructure and services spending as a percentage of total central IT spending</a:t>
            </a:r>
          </a:p>
          <a:p>
            <a:r>
              <a:rPr lang="en-US" sz="1200" dirty="0" smtClean="0">
                <a:solidFill>
                  <a:schemeClr val="tx1"/>
                </a:solidFill>
              </a:rPr>
              <a:t>4%	Central IT spending on external providers as a percentage of total central IT spending</a:t>
            </a:r>
          </a:p>
          <a:p>
            <a:endParaRPr lang="en-US" sz="1200" dirty="0">
              <a:solidFill>
                <a:schemeClr val="tx1"/>
              </a:solidFill>
            </a:endParaRPr>
          </a:p>
          <a:p>
            <a:r>
              <a:rPr lang="en-US" sz="1200" dirty="0" smtClean="0">
                <a:solidFill>
                  <a:schemeClr val="tx1"/>
                </a:solidFill>
              </a:rPr>
              <a:t>$581 	Distributed </a:t>
            </a:r>
            <a:r>
              <a:rPr lang="en-US" sz="1200" dirty="0">
                <a:solidFill>
                  <a:schemeClr val="tx1"/>
                </a:solidFill>
              </a:rPr>
              <a:t>IT spending per institutional FTE at institutions with less than 75%centralization of IT expenditures</a:t>
            </a:r>
            <a:endParaRPr lang="en-US" sz="1200" dirty="0" smtClean="0">
              <a:solidFill>
                <a:schemeClr val="tx1"/>
              </a:solidFill>
            </a:endParaRPr>
          </a:p>
          <a:p>
            <a:pPr marL="0" indent="0">
              <a:buNone/>
            </a:pPr>
            <a:endParaRPr lang="en-US" sz="1200" b="1" dirty="0" smtClean="0">
              <a:solidFill>
                <a:srgbClr val="FF0000"/>
              </a:solidFill>
            </a:endParaRPr>
          </a:p>
          <a:p>
            <a:pPr marL="0" indent="0">
              <a:buNone/>
            </a:pPr>
            <a:r>
              <a:rPr lang="en-US" sz="1200" b="1" dirty="0" smtClean="0"/>
              <a:t>IT Staffing</a:t>
            </a:r>
            <a:endParaRPr lang="en-US" sz="1200" b="1" dirty="0"/>
          </a:p>
          <a:p>
            <a:r>
              <a:rPr lang="en-US" sz="1200" dirty="0" smtClean="0">
                <a:solidFill>
                  <a:schemeClr val="tx1"/>
                </a:solidFill>
              </a:rPr>
              <a:t>7.9</a:t>
            </a:r>
            <a:r>
              <a:rPr lang="en-US" sz="1200" dirty="0">
                <a:solidFill>
                  <a:schemeClr val="tx1"/>
                </a:solidFill>
              </a:rPr>
              <a:t>	</a:t>
            </a:r>
            <a:r>
              <a:rPr lang="en-US" sz="1200" dirty="0" smtClean="0">
                <a:solidFill>
                  <a:schemeClr val="tx1"/>
                </a:solidFill>
              </a:rPr>
              <a:t>  Central </a:t>
            </a:r>
            <a:r>
              <a:rPr lang="en-US" sz="1200" dirty="0">
                <a:solidFill>
                  <a:schemeClr val="tx1"/>
                </a:solidFill>
              </a:rPr>
              <a:t>IT FTEs per 1,000 institutional FTEs</a:t>
            </a:r>
          </a:p>
          <a:p>
            <a:r>
              <a:rPr lang="en-US" sz="1200" dirty="0" smtClean="0">
                <a:solidFill>
                  <a:schemeClr val="tx1"/>
                </a:solidFill>
              </a:rPr>
              <a:t>18%	  Student worker FTEs as a percentage of total central IT FTE</a:t>
            </a:r>
          </a:p>
          <a:p>
            <a:r>
              <a:rPr lang="en-US" sz="1200" dirty="0" smtClean="0">
                <a:solidFill>
                  <a:schemeClr val="tx1"/>
                </a:solidFill>
              </a:rPr>
              <a:t>$1,119  Central </a:t>
            </a:r>
            <a:r>
              <a:rPr lang="en-US" sz="1200" dirty="0">
                <a:solidFill>
                  <a:schemeClr val="tx1"/>
                </a:solidFill>
              </a:rPr>
              <a:t>IT </a:t>
            </a:r>
            <a:r>
              <a:rPr lang="en-US" sz="1200" dirty="0" smtClean="0">
                <a:solidFill>
                  <a:schemeClr val="tx1"/>
                </a:solidFill>
              </a:rPr>
              <a:t>professional development spending </a:t>
            </a:r>
            <a:r>
              <a:rPr lang="en-US" sz="1200" dirty="0">
                <a:solidFill>
                  <a:schemeClr val="tx1"/>
                </a:solidFill>
              </a:rPr>
              <a:t>per central IT staff </a:t>
            </a:r>
            <a:r>
              <a:rPr lang="en-US" sz="1200" dirty="0" smtClean="0">
                <a:solidFill>
                  <a:schemeClr val="tx1"/>
                </a:solidFill>
              </a:rPr>
              <a:t>FTE</a:t>
            </a:r>
          </a:p>
          <a:p>
            <a:endParaRPr lang="en-US" sz="1200" dirty="0">
              <a:solidFill>
                <a:schemeClr val="tx1"/>
              </a:solidFill>
            </a:endParaRPr>
          </a:p>
          <a:p>
            <a:pPr marL="465138" indent="-444500"/>
            <a:r>
              <a:rPr lang="en-US" sz="1200" dirty="0" smtClean="0">
                <a:solidFill>
                  <a:schemeClr val="tx1"/>
                </a:solidFill>
              </a:rPr>
              <a:t>4.0	  Distributed </a:t>
            </a:r>
            <a:r>
              <a:rPr lang="en-US" sz="1200" dirty="0">
                <a:solidFill>
                  <a:schemeClr val="tx1"/>
                </a:solidFill>
              </a:rPr>
              <a:t>IT FTEs per 1,000 institutional FTEs at </a:t>
            </a:r>
            <a:r>
              <a:rPr lang="en-US" sz="1200" dirty="0" smtClean="0">
                <a:solidFill>
                  <a:schemeClr val="tx1"/>
                </a:solidFill>
              </a:rPr>
              <a:t>institutions with </a:t>
            </a:r>
            <a:r>
              <a:rPr lang="en-US" sz="1200" dirty="0">
                <a:solidFill>
                  <a:schemeClr val="tx1"/>
                </a:solidFill>
              </a:rPr>
              <a:t>less than 75% centralization of IT staff</a:t>
            </a:r>
          </a:p>
          <a:p>
            <a:endParaRPr lang="en-US" sz="1200" dirty="0">
              <a:solidFill>
                <a:srgbClr val="000000"/>
              </a:solidFill>
              <a:ea typeface="Lucida Grande"/>
            </a:endParaRPr>
          </a:p>
          <a:p>
            <a:pPr marL="0" indent="0">
              <a:buNone/>
            </a:pPr>
            <a:r>
              <a:rPr lang="en-US" sz="1200" b="1" dirty="0" smtClean="0"/>
              <a:t>IT Services</a:t>
            </a:r>
          </a:p>
          <a:p>
            <a:r>
              <a:rPr lang="en-US" sz="1200" dirty="0" smtClean="0">
                <a:solidFill>
                  <a:schemeClr val="tx1"/>
                </a:solidFill>
              </a:rPr>
              <a:t>14</a:t>
            </a:r>
            <a:r>
              <a:rPr lang="en-US" sz="1200" dirty="0">
                <a:solidFill>
                  <a:schemeClr val="tx1"/>
                </a:solidFill>
              </a:rPr>
              <a:t>	Student </a:t>
            </a:r>
            <a:r>
              <a:rPr lang="en-US" sz="1200" dirty="0" smtClean="0">
                <a:solidFill>
                  <a:schemeClr val="tx1"/>
                </a:solidFill>
              </a:rPr>
              <a:t>FTEs </a:t>
            </a:r>
            <a:r>
              <a:rPr lang="en-US" sz="1200" dirty="0">
                <a:solidFill>
                  <a:schemeClr val="tx1"/>
                </a:solidFill>
              </a:rPr>
              <a:t>per lab/cluster workstations provided by central IT</a:t>
            </a:r>
          </a:p>
          <a:p>
            <a:r>
              <a:rPr lang="en-US" sz="1200" dirty="0" smtClean="0">
                <a:solidFill>
                  <a:schemeClr val="tx1"/>
                </a:solidFill>
              </a:rPr>
              <a:t>33%</a:t>
            </a:r>
            <a:r>
              <a:rPr lang="en-US" sz="1200" dirty="0">
                <a:solidFill>
                  <a:schemeClr val="tx1"/>
                </a:solidFill>
              </a:rPr>
              <a:t>	</a:t>
            </a:r>
            <a:r>
              <a:rPr lang="en-US" sz="1200" dirty="0" smtClean="0">
                <a:solidFill>
                  <a:schemeClr val="tx1"/>
                </a:solidFill>
              </a:rPr>
              <a:t>Percentage </a:t>
            </a:r>
            <a:r>
              <a:rPr lang="en-US" sz="1200" dirty="0">
                <a:solidFill>
                  <a:schemeClr val="tx1"/>
                </a:solidFill>
              </a:rPr>
              <a:t>of institutions with a dedicated person whose primary responsibility is information security </a:t>
            </a:r>
            <a:endParaRPr lang="en-US" sz="1200" b="1" dirty="0">
              <a:solidFill>
                <a:schemeClr val="tx1"/>
              </a:solidFill>
            </a:endParaRPr>
          </a:p>
          <a:p>
            <a:r>
              <a:rPr lang="en-US" sz="1200" dirty="0" smtClean="0">
                <a:solidFill>
                  <a:schemeClr val="tx1"/>
                </a:solidFill>
              </a:rPr>
              <a:t>24%	Institutions planning to replace IT service desk management systems in the next three years</a:t>
            </a:r>
            <a:endParaRPr lang="en-US" sz="1200" dirty="0">
              <a:solidFill>
                <a:schemeClr val="tx1"/>
              </a:solidFill>
            </a:endParaRPr>
          </a:p>
          <a:p>
            <a:pPr marL="0" indent="0">
              <a:buNone/>
            </a:pP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11</a:t>
            </a:fld>
            <a:endParaRPr lang="en-US"/>
          </a:p>
        </p:txBody>
      </p:sp>
    </p:spTree>
    <p:extLst>
      <p:ext uri="{BB962C8B-B14F-4D97-AF65-F5344CB8AC3E}">
        <p14:creationId xmlns:p14="http://schemas.microsoft.com/office/powerpoint/2010/main" val="2570065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 Financials</a:t>
            </a:r>
            <a:endParaRPr lang="en-US" sz="2800" dirty="0"/>
          </a:p>
        </p:txBody>
      </p:sp>
      <p:sp>
        <p:nvSpPr>
          <p:cNvPr id="3" name="Content Placeholder 2"/>
          <p:cNvSpPr>
            <a:spLocks noGrp="1"/>
          </p:cNvSpPr>
          <p:nvPr>
            <p:ph idx="1"/>
          </p:nvPr>
        </p:nvSpPr>
        <p:spPr>
          <a:xfrm>
            <a:off x="606829" y="762000"/>
            <a:ext cx="8079971" cy="2438401"/>
          </a:xfrm>
        </p:spPr>
        <p:txBody>
          <a:bodyPr/>
          <a:lstStyle/>
          <a:p>
            <a:pPr marL="0" indent="0">
              <a:buNone/>
            </a:pPr>
            <a:r>
              <a:rPr lang="en-US" sz="1200" dirty="0" smtClean="0"/>
              <a:t>The first step to strategically funding IT is to identify budget parameters based </a:t>
            </a:r>
            <a:r>
              <a:rPr lang="en-US" sz="1200" dirty="0"/>
              <a:t>on type of institution, institutional population, and institutional budget</a:t>
            </a:r>
            <a:r>
              <a:rPr lang="en-US" sz="1200" dirty="0" smtClean="0"/>
              <a:t>. Then</a:t>
            </a:r>
            <a:r>
              <a:rPr lang="en-US" sz="1200" dirty="0"/>
              <a:t>, based on institutional priorities and your current IT environment, </a:t>
            </a:r>
            <a:r>
              <a:rPr lang="en-US" sz="1200" dirty="0" smtClean="0"/>
              <a:t>determine </a:t>
            </a:r>
            <a:r>
              <a:rPr lang="en-US" sz="1200" dirty="0"/>
              <a:t>a spending portfolio that will get you to where you want to be</a:t>
            </a:r>
            <a:r>
              <a:rPr lang="en-US" sz="1200" dirty="0" smtClean="0"/>
              <a:t>. Breaking </a:t>
            </a:r>
            <a:r>
              <a:rPr lang="en-US" sz="1200" dirty="0"/>
              <a:t>the budget down by </a:t>
            </a:r>
            <a:r>
              <a:rPr lang="en-US" sz="1200" dirty="0" smtClean="0"/>
              <a:t>dollars spent running, growing, and transforming the institution; by each IT </a:t>
            </a:r>
            <a:r>
              <a:rPr lang="en-US" sz="1200" dirty="0"/>
              <a:t>domain </a:t>
            </a:r>
            <a:r>
              <a:rPr lang="en-US" sz="1200" dirty="0" smtClean="0"/>
              <a:t>area; and by </a:t>
            </a:r>
            <a:r>
              <a:rPr lang="en-US" sz="1200" dirty="0"/>
              <a:t>capital </a:t>
            </a:r>
            <a:r>
              <a:rPr lang="en-US" sz="1200" dirty="0" smtClean="0"/>
              <a:t>versus operating work will </a:t>
            </a:r>
            <a:r>
              <a:rPr lang="en-US" sz="1200" dirty="0"/>
              <a:t>help you determine the right blend of innovation spending to operating spending for all areas of IT</a:t>
            </a:r>
            <a:r>
              <a:rPr lang="en-US" sz="1200" dirty="0" smtClean="0"/>
              <a:t>.</a:t>
            </a:r>
          </a:p>
          <a:p>
            <a:pPr marL="0" indent="0">
              <a:buNone/>
            </a:pPr>
            <a:endParaRPr lang="en-US" sz="1200" dirty="0"/>
          </a:p>
          <a:p>
            <a:pPr marL="0" indent="0">
              <a:buNone/>
            </a:pPr>
            <a:r>
              <a:rPr lang="en-US" sz="1200" dirty="0" smtClean="0"/>
              <a:t>The metrics contained in this section can help you address the following questions:</a:t>
            </a:r>
          </a:p>
          <a:p>
            <a:pPr marL="461963" lvl="1"/>
            <a:r>
              <a:rPr lang="en-US" sz="1200" dirty="0" smtClean="0"/>
              <a:t>What is a practical range for total budget based on my institution type, institutional population, and institutional budget? (metrics 1–3)</a:t>
            </a:r>
          </a:p>
          <a:p>
            <a:pPr marL="461963" lvl="1"/>
            <a:r>
              <a:rPr lang="en-US" sz="1200" dirty="0" smtClean="0"/>
              <a:t>Are </a:t>
            </a:r>
            <a:r>
              <a:rPr lang="en-US" sz="1200" dirty="0"/>
              <a:t>changes in </a:t>
            </a:r>
            <a:r>
              <a:rPr lang="en-US" sz="1200" dirty="0" smtClean="0"/>
              <a:t>my budget from the previous fiscal year in line </a:t>
            </a:r>
            <a:r>
              <a:rPr lang="en-US" sz="1200" dirty="0"/>
              <a:t>with </a:t>
            </a:r>
            <a:r>
              <a:rPr lang="en-US" sz="1200" dirty="0" smtClean="0"/>
              <a:t>changes in peer budgets? (metric 4)</a:t>
            </a:r>
          </a:p>
          <a:p>
            <a:pPr marL="461963" lvl="1"/>
            <a:r>
              <a:rPr lang="en-US" sz="1200" dirty="0" smtClean="0"/>
              <a:t>What </a:t>
            </a:r>
            <a:r>
              <a:rPr lang="en-US" sz="1200" dirty="0"/>
              <a:t>is </a:t>
            </a:r>
            <a:r>
              <a:rPr lang="en-US" sz="1200" dirty="0" smtClean="0"/>
              <a:t>an appropriate distribution </a:t>
            </a:r>
            <a:r>
              <a:rPr lang="en-US" sz="1200" dirty="0"/>
              <a:t>of </a:t>
            </a:r>
            <a:r>
              <a:rPr lang="en-US" sz="1200" dirty="0" smtClean="0"/>
              <a:t>spending for my institution? (metrics 5–7)</a:t>
            </a:r>
          </a:p>
          <a:p>
            <a:pPr marL="461963" lvl="1"/>
            <a:r>
              <a:rPr lang="en-US" sz="1200" dirty="0" smtClean="0"/>
              <a:t>How does my institution compare in terms of centralization of IT expenditures and staffing? (metric 8)</a:t>
            </a:r>
          </a:p>
          <a:p>
            <a:pPr marL="461963" lvl="1"/>
            <a:endParaRPr lang="en-US" sz="1200" dirty="0"/>
          </a:p>
          <a:p>
            <a:endParaRPr lang="en-US" sz="1200" dirty="0" smtClean="0"/>
          </a:p>
          <a:p>
            <a:pPr marL="0" indent="0">
              <a:buNone/>
            </a:pPr>
            <a:endParaRPr lang="en-US" sz="1200" dirty="0"/>
          </a:p>
          <a:p>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7880160"/>
              </p:ext>
            </p:extLst>
          </p:nvPr>
        </p:nvGraphicFramePr>
        <p:xfrm>
          <a:off x="609600" y="3317240"/>
          <a:ext cx="8153400" cy="2915920"/>
        </p:xfrm>
        <a:graphic>
          <a:graphicData uri="http://schemas.openxmlformats.org/drawingml/2006/table">
            <a:tbl>
              <a:tblPr firstRow="1" bandRow="1">
                <a:tableStyleId>{793D81CF-94F2-401A-BA57-92F5A7B2D0C5}</a:tableStyleId>
              </a:tblPr>
              <a:tblGrid>
                <a:gridCol w="457200">
                  <a:extLst>
                    <a:ext uri="{9D8B030D-6E8A-4147-A177-3AD203B41FA5}">
                      <a16:colId xmlns="" xmlns:a16="http://schemas.microsoft.com/office/drawing/2014/main" val="20000"/>
                    </a:ext>
                  </a:extLst>
                </a:gridCol>
                <a:gridCol w="7016578">
                  <a:extLst>
                    <a:ext uri="{9D8B030D-6E8A-4147-A177-3AD203B41FA5}">
                      <a16:colId xmlns="" xmlns:a16="http://schemas.microsoft.com/office/drawing/2014/main" val="20001"/>
                    </a:ext>
                  </a:extLst>
                </a:gridCol>
                <a:gridCol w="679622">
                  <a:extLst>
                    <a:ext uri="{9D8B030D-6E8A-4147-A177-3AD203B41FA5}">
                      <a16:colId xmlns="" xmlns:a16="http://schemas.microsoft.com/office/drawing/2014/main" val="20002"/>
                    </a:ext>
                  </a:extLst>
                </a:gridCol>
              </a:tblGrid>
              <a:tr h="264160">
                <a:tc gridSpan="2">
                  <a:txBody>
                    <a:bodyPr/>
                    <a:lstStyle/>
                    <a:p>
                      <a:r>
                        <a:rPr lang="en-US" sz="1050" dirty="0" smtClean="0">
                          <a:latin typeface="Arial" panose="020B0604020202020204" pitchFamily="34" charset="0"/>
                          <a:cs typeface="Arial" panose="020B0604020202020204" pitchFamily="34" charset="0"/>
                        </a:rPr>
                        <a:t>Metric</a:t>
                      </a:r>
                      <a:endParaRPr lang="en-US" sz="1050" dirty="0">
                        <a:latin typeface="Arial" panose="020B0604020202020204" pitchFamily="34" charset="0"/>
                        <a:cs typeface="Arial" panose="020B0604020202020204" pitchFamily="34" charset="0"/>
                      </a:endParaRPr>
                    </a:p>
                  </a:txBody>
                  <a:tcPr anchor="b"/>
                </a:tc>
                <a:tc hMerge="1">
                  <a:txBody>
                    <a:bodyPr/>
                    <a:lstStyle/>
                    <a:p>
                      <a:endParaRPr lang="en-US" sz="1000" dirty="0"/>
                    </a:p>
                  </a:txBody>
                  <a:tcPr anchor="ctr"/>
                </a:tc>
                <a:tc>
                  <a:txBody>
                    <a:bodyPr/>
                    <a:lstStyle/>
                    <a:p>
                      <a:pPr algn="r"/>
                      <a:r>
                        <a:rPr lang="en-US" sz="1050" dirty="0" smtClean="0">
                          <a:latin typeface="Arial" panose="020B0604020202020204" pitchFamily="34" charset="0"/>
                          <a:cs typeface="Arial" panose="020B0604020202020204" pitchFamily="34" charset="0"/>
                        </a:rPr>
                        <a:t>Slide(s)</a:t>
                      </a:r>
                      <a:endParaRPr lang="en-US" sz="1050" dirty="0">
                        <a:latin typeface="Arial" panose="020B0604020202020204" pitchFamily="34" charset="0"/>
                        <a:cs typeface="Arial" panose="020B0604020202020204" pitchFamily="34" charset="0"/>
                      </a:endParaRPr>
                    </a:p>
                  </a:txBody>
                  <a:tcPr anchor="b"/>
                </a:tc>
                <a:extLst>
                  <a:ext uri="{0D108BD9-81ED-4DB2-BD59-A6C34878D82A}">
                    <a16:rowId xmlns="" xmlns:a16="http://schemas.microsoft.com/office/drawing/2014/main" val="10000"/>
                  </a:ext>
                </a:extLst>
              </a:tr>
              <a:tr h="370840">
                <a:tc>
                  <a:txBody>
                    <a:bodyPr/>
                    <a:lstStyle/>
                    <a:p>
                      <a:pPr algn="ctr"/>
                      <a:r>
                        <a:rPr lang="en-US" sz="1050" dirty="0" smtClean="0">
                          <a:latin typeface="Arial" panose="020B0604020202020204" pitchFamily="34" charset="0"/>
                          <a:cs typeface="Arial" panose="020B0604020202020204" pitchFamily="34" charset="0"/>
                        </a:rPr>
                        <a:t>1</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 vs. Total central IT spending as a percentage of institutional expenses</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13</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Arial" panose="020B0604020202020204" pitchFamily="34" charset="0"/>
                          <a:cs typeface="Arial" panose="020B0604020202020204" pitchFamily="34" charset="0"/>
                        </a:rPr>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Arial" panose="020B0604020202020204" pitchFamily="34" charset="0"/>
                          <a:ea typeface="Lucida Grande"/>
                          <a:cs typeface="Arial" panose="020B0604020202020204" pitchFamily="34" charset="0"/>
                        </a:rPr>
                        <a:t>four-year</a:t>
                      </a:r>
                      <a:r>
                        <a:rPr lang="en-US" sz="1050" baseline="0" dirty="0" smtClean="0">
                          <a:solidFill>
                            <a:srgbClr val="000000"/>
                          </a:solidFill>
                          <a:latin typeface="Arial" panose="020B0604020202020204" pitchFamily="34" charset="0"/>
                          <a:ea typeface="Lucida Grande"/>
                          <a:cs typeface="Arial" panose="020B0604020202020204" pitchFamily="34" charset="0"/>
                        </a:rPr>
                        <a:t> trend</a:t>
                      </a:r>
                      <a:endParaRPr lang="en-US" sz="1050" dirty="0" smtClean="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2"/>
                  </a:ext>
                </a:extLst>
              </a:tr>
              <a:tr h="370840">
                <a:tc>
                  <a:txBody>
                    <a:bodyPr/>
                    <a:lstStyle/>
                    <a:p>
                      <a:pPr algn="ctr"/>
                      <a:r>
                        <a:rPr lang="en-US" sz="1050" dirty="0" smtClean="0">
                          <a:latin typeface="Arial" panose="020B0604020202020204" pitchFamily="34" charset="0"/>
                          <a:cs typeface="Arial" panose="020B0604020202020204" pitchFamily="34" charset="0"/>
                        </a:rPr>
                        <a:t>3</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as a percentage of institutional expenses,</a:t>
                      </a:r>
                      <a:br>
                        <a:rPr lang="en-US" sz="1050" dirty="0" smtClean="0">
                          <a:solidFill>
                            <a:srgbClr val="000000"/>
                          </a:solidFill>
                          <a:latin typeface="Arial" panose="020B0604020202020204" pitchFamily="34" charset="0"/>
                          <a:ea typeface="Lucida Grande"/>
                          <a:cs typeface="Arial" panose="020B0604020202020204" pitchFamily="34" charset="0"/>
                        </a:rPr>
                      </a:br>
                      <a:r>
                        <a:rPr lang="en-US" sz="1050" dirty="0" smtClean="0">
                          <a:solidFill>
                            <a:srgbClr val="000000"/>
                          </a:solidFill>
                          <a:latin typeface="Arial" panose="020B0604020202020204" pitchFamily="34" charset="0"/>
                          <a:ea typeface="Lucida Grande"/>
                          <a:cs typeface="Arial" panose="020B0604020202020204" pitchFamily="34" charset="0"/>
                        </a:rPr>
                        <a:t>four-year trend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15</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3"/>
                  </a:ext>
                </a:extLst>
              </a:tr>
              <a:tr h="132080">
                <a:tc>
                  <a:txBody>
                    <a:bodyPr/>
                    <a:lstStyle/>
                    <a:p>
                      <a:pPr algn="ctr"/>
                      <a:r>
                        <a:rPr lang="en-US" sz="1050" dirty="0" smtClean="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Percentage of institutions with a 5%</a:t>
                      </a:r>
                      <a:r>
                        <a:rPr lang="en-US" sz="1050" baseline="0" dirty="0" smtClean="0">
                          <a:latin typeface="Arial" panose="020B0604020202020204" pitchFamily="34" charset="0"/>
                          <a:cs typeface="Arial" panose="020B0604020202020204" pitchFamily="34" charset="0"/>
                        </a:rPr>
                        <a:t> or greater increase/decrease in central IT spending</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4"/>
                  </a:ext>
                </a:extLst>
              </a:tr>
              <a:tr h="0">
                <a:tc>
                  <a:txBody>
                    <a:bodyPr/>
                    <a:lstStyle/>
                    <a:p>
                      <a:pPr algn="ctr"/>
                      <a:r>
                        <a:rPr lang="en-US" sz="1050" dirty="0" smtClean="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Central IT ongoing compensation, in-house infrastructure, and external providers spending as a percentage of total central IT spending</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17</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5"/>
                  </a:ext>
                </a:extLst>
              </a:tr>
              <a:tr h="0">
                <a:tc>
                  <a:txBody>
                    <a:bodyPr/>
                    <a:lstStyle/>
                    <a:p>
                      <a:pPr algn="ctr"/>
                      <a:r>
                        <a:rPr lang="en-US" sz="1050" dirty="0" smtClean="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Percentage of central IT spending on running, growing, and transforming the institution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6"/>
                  </a:ext>
                </a:extLst>
              </a:tr>
              <a:tr h="0">
                <a:tc>
                  <a:txBody>
                    <a:bodyPr/>
                    <a:lstStyle/>
                    <a:p>
                      <a:pPr algn="ctr"/>
                      <a:r>
                        <a:rPr lang="en-US" sz="1050" dirty="0" smtClean="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IT domain area spending as a percentage of central IT spending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19–21</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7"/>
                  </a:ext>
                </a:extLst>
              </a:tr>
              <a:tr h="147320">
                <a:tc>
                  <a:txBody>
                    <a:bodyPr/>
                    <a:lstStyle/>
                    <a:p>
                      <a:pPr algn="ctr"/>
                      <a:r>
                        <a:rPr lang="en-US" sz="1050" dirty="0" smtClean="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Percentage of institutions with distributed IT spending and staffing</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22</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240331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91600" cy="916246"/>
          </a:xfrm>
        </p:spPr>
        <p:txBody>
          <a:bodyPr/>
          <a:lstStyle/>
          <a:p>
            <a:r>
              <a:rPr lang="en-US" sz="2000" dirty="0">
                <a:solidFill>
                  <a:schemeClr val="tx1"/>
                </a:solidFill>
                <a:ea typeface="Lucida Grande"/>
              </a:rPr>
              <a:t>Total central IT spending per institutional FTE (students, faculty, and staff</a:t>
            </a:r>
            <a:r>
              <a:rPr lang="en-US" sz="2000" dirty="0" smtClean="0">
                <a:solidFill>
                  <a:schemeClr val="tx1"/>
                </a:solidFill>
                <a:ea typeface="Lucida Grande"/>
              </a:rPr>
              <a:t>) </a:t>
            </a:r>
            <a:br>
              <a:rPr lang="en-US" sz="2000" dirty="0" smtClean="0">
                <a:solidFill>
                  <a:schemeClr val="tx1"/>
                </a:solidFill>
                <a:ea typeface="Lucida Grande"/>
              </a:rPr>
            </a:br>
            <a:r>
              <a:rPr lang="en-US" sz="2000" dirty="0" smtClean="0">
                <a:solidFill>
                  <a:srgbClr val="000000"/>
                </a:solidFill>
                <a:ea typeface="Lucida Grande"/>
              </a:rPr>
              <a:t>vs. total </a:t>
            </a:r>
            <a:r>
              <a:rPr lang="en-US" sz="2000" dirty="0">
                <a:solidFill>
                  <a:srgbClr val="000000"/>
                </a:solidFill>
                <a:ea typeface="Lucida Grande"/>
              </a:rPr>
              <a:t>central IT spending as </a:t>
            </a:r>
            <a:r>
              <a:rPr lang="en-US" sz="2000" dirty="0" smtClean="0">
                <a:solidFill>
                  <a:srgbClr val="000000"/>
                </a:solidFill>
                <a:ea typeface="Lucida Grande"/>
              </a:rPr>
              <a:t>a percentage </a:t>
            </a:r>
            <a:r>
              <a:rPr lang="en-US" sz="2000" dirty="0">
                <a:solidFill>
                  <a:srgbClr val="000000"/>
                </a:solidFill>
                <a:ea typeface="Lucida Grande"/>
              </a:rPr>
              <a:t>of institutional </a:t>
            </a:r>
            <a:r>
              <a:rPr lang="en-US" sz="2000" dirty="0" smtClean="0">
                <a:solidFill>
                  <a:srgbClr val="000000"/>
                </a:solidFill>
                <a:ea typeface="Lucida Grande"/>
              </a:rPr>
              <a:t>expenses</a:t>
            </a:r>
            <a:endParaRPr lang="en-US" sz="2000" dirty="0"/>
          </a:p>
        </p:txBody>
      </p:sp>
      <p:graphicFrame>
        <p:nvGraphicFramePr>
          <p:cNvPr id="6" name="Chart 5"/>
          <p:cNvGraphicFramePr/>
          <p:nvPr>
            <p:extLst>
              <p:ext uri="{D42A27DB-BD31-4B8C-83A1-F6EECF244321}">
                <p14:modId xmlns:p14="http://schemas.microsoft.com/office/powerpoint/2010/main" val="772685135"/>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13</a:t>
            </a:fld>
            <a:endParaRPr lang="en-US"/>
          </a:p>
        </p:txBody>
      </p:sp>
    </p:spTree>
    <p:extLst>
      <p:ext uri="{BB962C8B-B14F-4D97-AF65-F5344CB8AC3E}">
        <p14:creationId xmlns:p14="http://schemas.microsoft.com/office/powerpoint/2010/main" val="3580267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15400" cy="916246"/>
          </a:xfrm>
        </p:spPr>
        <p:txBody>
          <a:bodyPr/>
          <a:lstStyle/>
          <a:p>
            <a:r>
              <a:rPr lang="en-US" sz="2000" dirty="0">
                <a:solidFill>
                  <a:schemeClr val="tx1"/>
                </a:solidFill>
                <a:ea typeface="Lucida Grande"/>
              </a:rPr>
              <a:t>Total central IT spending per institutional FTE (students, faculty, and staff</a:t>
            </a:r>
            <a:r>
              <a:rPr lang="en-US" sz="2000" dirty="0" smtClean="0">
                <a:solidFill>
                  <a:schemeClr val="tx1"/>
                </a:solidFill>
                <a:ea typeface="Lucida Grande"/>
              </a:rPr>
              <a:t>), </a:t>
            </a:r>
            <a:br>
              <a:rPr lang="en-US" sz="2000" dirty="0" smtClean="0">
                <a:solidFill>
                  <a:schemeClr val="tx1"/>
                </a:solidFill>
                <a:ea typeface="Lucida Grande"/>
              </a:rPr>
            </a:br>
            <a:r>
              <a:rPr lang="en-US" sz="2000" dirty="0" smtClean="0">
                <a:solidFill>
                  <a:srgbClr val="000000"/>
                </a:solidFill>
                <a:ea typeface="Lucida Grande"/>
              </a:rPr>
              <a:t>four-year trend</a:t>
            </a:r>
            <a:endParaRPr lang="en-US" sz="2000" dirty="0"/>
          </a:p>
        </p:txBody>
      </p:sp>
      <p:graphicFrame>
        <p:nvGraphicFramePr>
          <p:cNvPr id="3" name="Chart 2"/>
          <p:cNvGraphicFramePr/>
          <p:nvPr>
            <p:extLst>
              <p:ext uri="{D42A27DB-BD31-4B8C-83A1-F6EECF244321}">
                <p14:modId xmlns:p14="http://schemas.microsoft.com/office/powerpoint/2010/main" val="437315227"/>
              </p:ext>
            </p:extLst>
          </p:nvPr>
        </p:nvGraphicFramePr>
        <p:xfrm>
          <a:off x="0" y="1056526"/>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a:xfrm>
            <a:off x="0" y="6466727"/>
            <a:ext cx="990600" cy="381000"/>
          </a:xfrm>
        </p:spPr>
        <p:txBody>
          <a:bodyPr/>
          <a:lstStyle/>
          <a:p>
            <a:fld id="{57E31C96-9645-D544-B01F-A6D62502A709}" type="slidenum">
              <a:rPr lang="en-US" smtClean="0"/>
              <a:pPr/>
              <a:t>14</a:t>
            </a:fld>
            <a:endParaRPr lang="en-US"/>
          </a:p>
        </p:txBody>
      </p:sp>
    </p:spTree>
    <p:extLst>
      <p:ext uri="{BB962C8B-B14F-4D97-AF65-F5344CB8AC3E}">
        <p14:creationId xmlns:p14="http://schemas.microsoft.com/office/powerpoint/2010/main" val="438847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15400" cy="916246"/>
          </a:xfrm>
        </p:spPr>
        <p:txBody>
          <a:bodyPr/>
          <a:lstStyle/>
          <a:p>
            <a:r>
              <a:rPr lang="en-US" sz="2000" dirty="0">
                <a:solidFill>
                  <a:srgbClr val="000000"/>
                </a:solidFill>
                <a:ea typeface="Lucida Grande"/>
              </a:rPr>
              <a:t>Total central IT spending </a:t>
            </a:r>
            <a:r>
              <a:rPr lang="en-US" sz="2000" dirty="0" smtClean="0">
                <a:solidFill>
                  <a:srgbClr val="000000"/>
                </a:solidFill>
                <a:ea typeface="Lucida Grande"/>
              </a:rPr>
              <a:t>as a percentage </a:t>
            </a:r>
            <a:r>
              <a:rPr lang="en-US" sz="2000" dirty="0">
                <a:solidFill>
                  <a:srgbClr val="000000"/>
                </a:solidFill>
                <a:ea typeface="Lucida Grande"/>
              </a:rPr>
              <a:t>of institutional </a:t>
            </a:r>
            <a:r>
              <a:rPr lang="en-US" sz="2000" dirty="0" smtClean="0">
                <a:solidFill>
                  <a:srgbClr val="000000"/>
                </a:solidFill>
                <a:ea typeface="Lucida Grande"/>
              </a:rPr>
              <a:t>expenses,</a:t>
            </a:r>
            <a:br>
              <a:rPr lang="en-US" sz="2000" dirty="0" smtClean="0">
                <a:solidFill>
                  <a:srgbClr val="000000"/>
                </a:solidFill>
                <a:ea typeface="Lucida Grande"/>
              </a:rPr>
            </a:br>
            <a:r>
              <a:rPr lang="en-US" sz="2000" dirty="0" smtClean="0">
                <a:solidFill>
                  <a:srgbClr val="000000"/>
                </a:solidFill>
                <a:ea typeface="Lucida Grande"/>
              </a:rPr>
              <a:t>four-year trend</a:t>
            </a:r>
            <a:endParaRPr lang="en-US" sz="2000" dirty="0"/>
          </a:p>
        </p:txBody>
      </p:sp>
      <p:graphicFrame>
        <p:nvGraphicFramePr>
          <p:cNvPr id="3" name="Chart 2"/>
          <p:cNvGraphicFramePr/>
          <p:nvPr>
            <p:extLst>
              <p:ext uri="{D42A27DB-BD31-4B8C-83A1-F6EECF244321}">
                <p14:modId xmlns:p14="http://schemas.microsoft.com/office/powerpoint/2010/main" val="1295654255"/>
              </p:ext>
            </p:extLst>
          </p:nvPr>
        </p:nvGraphicFramePr>
        <p:xfrm>
          <a:off x="0" y="10668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15</a:t>
            </a:fld>
            <a:endParaRPr lang="en-US"/>
          </a:p>
        </p:txBody>
      </p:sp>
    </p:spTree>
    <p:extLst>
      <p:ext uri="{BB962C8B-B14F-4D97-AF65-F5344CB8AC3E}">
        <p14:creationId xmlns:p14="http://schemas.microsoft.com/office/powerpoint/2010/main" val="3240875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552411" cy="916246"/>
          </a:xfrm>
        </p:spPr>
        <p:txBody>
          <a:bodyPr/>
          <a:lstStyle/>
          <a:p>
            <a:r>
              <a:rPr lang="en-US" sz="2000" dirty="0">
                <a:latin typeface="Arial" panose="020B0604020202020204" pitchFamily="34" charset="0"/>
                <a:cs typeface="Arial" panose="020B0604020202020204" pitchFamily="34" charset="0"/>
              </a:rPr>
              <a:t>Percentage of institutions with a 5% or greater increase/decrease in central IT </a:t>
            </a:r>
            <a:r>
              <a:rPr lang="en-US" sz="2000" dirty="0" smtClean="0">
                <a:latin typeface="Arial" panose="020B0604020202020204" pitchFamily="34" charset="0"/>
                <a:cs typeface="Arial" panose="020B0604020202020204" pitchFamily="34" charset="0"/>
              </a:rPr>
              <a:t>spending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over the previous year</a:t>
            </a:r>
            <a:endParaRPr lang="en-US" sz="2000" dirty="0">
              <a:solidFill>
                <a:schemeClr val="tx1"/>
              </a:solidFill>
            </a:endParaRPr>
          </a:p>
        </p:txBody>
      </p:sp>
      <p:sp>
        <p:nvSpPr>
          <p:cNvPr id="3" name="Slide Number Placeholder 2"/>
          <p:cNvSpPr>
            <a:spLocks noGrp="1"/>
          </p:cNvSpPr>
          <p:nvPr>
            <p:ph type="sldNum" sz="quarter" idx="4"/>
          </p:nvPr>
        </p:nvSpPr>
        <p:spPr/>
        <p:txBody>
          <a:bodyPr/>
          <a:lstStyle/>
          <a:p>
            <a:fld id="{57E31C96-9645-D544-B01F-A6D62502A709}" type="slidenum">
              <a:rPr lang="en-US" smtClean="0"/>
              <a:pPr/>
              <a:t>16</a:t>
            </a:fld>
            <a:endParaRPr lang="en-US"/>
          </a:p>
        </p:txBody>
      </p:sp>
      <p:graphicFrame>
        <p:nvGraphicFramePr>
          <p:cNvPr id="5" name="Chart 4"/>
          <p:cNvGraphicFramePr/>
          <p:nvPr>
            <p:extLst>
              <p:ext uri="{D42A27DB-BD31-4B8C-83A1-F6EECF244321}">
                <p14:modId xmlns:p14="http://schemas.microsoft.com/office/powerpoint/2010/main" val="1394954787"/>
              </p:ext>
            </p:extLst>
          </p:nvPr>
        </p:nvGraphicFramePr>
        <p:xfrm>
          <a:off x="0" y="838200"/>
          <a:ext cx="90678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238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57211" cy="838200"/>
          </a:xfrm>
        </p:spPr>
        <p:txBody>
          <a:bodyPr/>
          <a:lstStyle/>
          <a:p>
            <a:r>
              <a:rPr lang="en-US" sz="2000" dirty="0" smtClean="0">
                <a:solidFill>
                  <a:srgbClr val="000000"/>
                </a:solidFill>
              </a:rPr>
              <a:t>Central IT ongoing compensation, in-house infrastructure, and external providers spending as </a:t>
            </a:r>
            <a:r>
              <a:rPr lang="en-US" sz="2000" dirty="0">
                <a:solidFill>
                  <a:srgbClr val="000000"/>
                </a:solidFill>
              </a:rPr>
              <a:t>a percentage of total central IT </a:t>
            </a:r>
            <a:r>
              <a:rPr lang="en-US" sz="2000" dirty="0" smtClean="0">
                <a:solidFill>
                  <a:srgbClr val="000000"/>
                </a:solidFill>
              </a:rPr>
              <a:t>spending</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873543084"/>
              </p:ext>
            </p:extLst>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17</a:t>
            </a:fld>
            <a:endParaRPr lang="en-US"/>
          </a:p>
        </p:txBody>
      </p:sp>
    </p:spTree>
    <p:extLst>
      <p:ext uri="{BB962C8B-B14F-4D97-AF65-F5344CB8AC3E}">
        <p14:creationId xmlns:p14="http://schemas.microsoft.com/office/powerpoint/2010/main" val="3630088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57211" cy="838200"/>
          </a:xfrm>
        </p:spPr>
        <p:txBody>
          <a:bodyPr/>
          <a:lstStyle/>
          <a:p>
            <a:r>
              <a:rPr lang="en-US" sz="2000" dirty="0">
                <a:solidFill>
                  <a:srgbClr val="000000"/>
                </a:solidFill>
              </a:rPr>
              <a:t>Percentage of central IT spending on running, growing, and transforming the </a:t>
            </a:r>
            <a:r>
              <a:rPr lang="en-US" sz="2000" dirty="0" smtClean="0">
                <a:solidFill>
                  <a:srgbClr val="000000"/>
                </a:solidFill>
              </a:rPr>
              <a:t>institution</a:t>
            </a:r>
            <a:endParaRPr lang="en-US" sz="2000" dirty="0">
              <a:solidFill>
                <a:srgbClr val="000000"/>
              </a:solidFill>
            </a:endParaRPr>
          </a:p>
        </p:txBody>
      </p:sp>
      <p:sp>
        <p:nvSpPr>
          <p:cNvPr id="3" name="Slide Number Placeholder 2"/>
          <p:cNvSpPr>
            <a:spLocks noGrp="1"/>
          </p:cNvSpPr>
          <p:nvPr>
            <p:ph type="sldNum" sz="quarter" idx="4"/>
          </p:nvPr>
        </p:nvSpPr>
        <p:spPr/>
        <p:txBody>
          <a:bodyPr/>
          <a:lstStyle/>
          <a:p>
            <a:fld id="{57E31C96-9645-D544-B01F-A6D62502A709}" type="slidenum">
              <a:rPr lang="en-US" smtClean="0"/>
              <a:pPr/>
              <a:t>18</a:t>
            </a:fld>
            <a:endParaRPr lang="en-US"/>
          </a:p>
        </p:txBody>
      </p:sp>
      <p:graphicFrame>
        <p:nvGraphicFramePr>
          <p:cNvPr id="6" name="Chart 5"/>
          <p:cNvGraphicFramePr/>
          <p:nvPr>
            <p:extLst>
              <p:ext uri="{D42A27DB-BD31-4B8C-83A1-F6EECF244321}">
                <p14:modId xmlns:p14="http://schemas.microsoft.com/office/powerpoint/2010/main" val="2545869664"/>
              </p:ext>
            </p:extLst>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8591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4400"/>
          </a:xfrm>
        </p:spPr>
        <p:txBody>
          <a:bodyPr/>
          <a:lstStyle/>
          <a:p>
            <a:r>
              <a:rPr lang="en-US" sz="2000" dirty="0" smtClean="0">
                <a:solidFill>
                  <a:schemeClr val="tx1"/>
                </a:solidFill>
              </a:rPr>
              <a:t>IT domain area </a:t>
            </a:r>
            <a:r>
              <a:rPr lang="en-US" sz="2000" dirty="0">
                <a:solidFill>
                  <a:schemeClr val="tx1"/>
                </a:solidFill>
              </a:rPr>
              <a:t>spending as a percentage of central IT </a:t>
            </a:r>
            <a:r>
              <a:rPr lang="en-US" sz="2000" dirty="0" smtClean="0">
                <a:solidFill>
                  <a:schemeClr val="tx1"/>
                </a:solidFill>
              </a:rPr>
              <a:t>spending</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19</a:t>
            </a:fld>
            <a:endParaRPr lang="en-US"/>
          </a:p>
        </p:txBody>
      </p:sp>
      <p:graphicFrame>
        <p:nvGraphicFramePr>
          <p:cNvPr id="5" name="Chart 4"/>
          <p:cNvGraphicFramePr/>
          <p:nvPr>
            <p:extLst>
              <p:ext uri="{D42A27DB-BD31-4B8C-83A1-F6EECF244321}">
                <p14:modId xmlns:p14="http://schemas.microsoft.com/office/powerpoint/2010/main" val="1054197171"/>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738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Table of Contents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22516"/>
          </a:xfrm>
          <a:prstGeom prst="rect">
            <a:avLst/>
          </a:prstGeom>
        </p:spPr>
      </p:pic>
      <p:sp>
        <p:nvSpPr>
          <p:cNvPr id="2" name="Slide Number Placeholder 1"/>
          <p:cNvSpPr>
            <a:spLocks noGrp="1"/>
          </p:cNvSpPr>
          <p:nvPr>
            <p:ph type="sldNum" sz="quarter" idx="4"/>
          </p:nvPr>
        </p:nvSpPr>
        <p:spPr/>
        <p:txBody>
          <a:bodyPr/>
          <a:lstStyle/>
          <a:p>
            <a:fld id="{57E31C96-9645-D544-B01F-A6D62502A709}" type="slidenum">
              <a:rPr lang="en-US" smtClean="0"/>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26920965"/>
              </p:ext>
            </p:extLst>
          </p:nvPr>
        </p:nvGraphicFramePr>
        <p:xfrm>
          <a:off x="1066800" y="1828800"/>
          <a:ext cx="7086600" cy="4267200"/>
        </p:xfrm>
        <a:graphic>
          <a:graphicData uri="http://schemas.openxmlformats.org/drawingml/2006/table">
            <a:tbl>
              <a:tblPr firstRow="1" bandRow="1">
                <a:tableStyleId>{793D81CF-94F2-401A-BA57-92F5A7B2D0C5}</a:tableStyleId>
              </a:tblPr>
              <a:tblGrid>
                <a:gridCol w="5967663">
                  <a:extLst>
                    <a:ext uri="{9D8B030D-6E8A-4147-A177-3AD203B41FA5}">
                      <a16:colId xmlns="" xmlns:a16="http://schemas.microsoft.com/office/drawing/2014/main" val="20000"/>
                    </a:ext>
                  </a:extLst>
                </a:gridCol>
                <a:gridCol w="1118937">
                  <a:extLst>
                    <a:ext uri="{9D8B030D-6E8A-4147-A177-3AD203B41FA5}">
                      <a16:colId xmlns="" xmlns:a16="http://schemas.microsoft.com/office/drawing/2014/main" val="20001"/>
                    </a:ext>
                  </a:extLst>
                </a:gridCol>
              </a:tblGrid>
              <a:tr h="304800">
                <a:tc>
                  <a:txBody>
                    <a:bodyPr/>
                    <a:lstStyle/>
                    <a:p>
                      <a:r>
                        <a:rPr lang="en-US" sz="1200" dirty="0" smtClean="0">
                          <a:latin typeface="Arial" panose="020B0604020202020204" pitchFamily="34" charset="0"/>
                          <a:cs typeface="Arial" panose="020B0604020202020204" pitchFamily="34" charset="0"/>
                        </a:rPr>
                        <a:t>Section</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Slide(s)</a:t>
                      </a:r>
                      <a:endParaRPr lang="en-US" sz="1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04800">
                <a:tc>
                  <a:txBody>
                    <a:bodyPr/>
                    <a:lstStyle/>
                    <a:p>
                      <a:r>
                        <a:rPr lang="en-US" sz="1200" dirty="0" smtClean="0">
                          <a:latin typeface="Arial" panose="020B0604020202020204" pitchFamily="34" charset="0"/>
                          <a:cs typeface="Arial" panose="020B0604020202020204" pitchFamily="34" charset="0"/>
                        </a:rPr>
                        <a:t>Introduction</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3–11</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04800">
                <a:tc>
                  <a:txBody>
                    <a:bodyPr/>
                    <a:lstStyle/>
                    <a:p>
                      <a:pPr lvl="1"/>
                      <a:r>
                        <a:rPr lang="en-US" sz="1200" dirty="0" smtClean="0">
                          <a:latin typeface="Arial" panose="020B0604020202020204" pitchFamily="34" charset="0"/>
                          <a:cs typeface="Arial" panose="020B0604020202020204" pitchFamily="34" charset="0"/>
                        </a:rPr>
                        <a:t>About CDS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3</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04800">
                <a:tc>
                  <a:txBody>
                    <a:bodyPr/>
                    <a:lstStyle/>
                    <a:p>
                      <a:pPr lvl="1"/>
                      <a:r>
                        <a:rPr lang="en-US" sz="1200" dirty="0" smtClean="0">
                          <a:latin typeface="Arial" panose="020B0604020202020204" pitchFamily="34" charset="0"/>
                          <a:cs typeface="Arial" panose="020B0604020202020204" pitchFamily="34" charset="0"/>
                        </a:rPr>
                        <a:t>About the 2016 CDS Benchmarking Report</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4</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304800">
                <a:tc>
                  <a:txBody>
                    <a:bodyPr/>
                    <a:lstStyle/>
                    <a:p>
                      <a:pPr lvl="1"/>
                      <a:r>
                        <a:rPr lang="en-US" sz="1200" dirty="0" smtClean="0">
                          <a:latin typeface="Arial" panose="020B0604020202020204" pitchFamily="34" charset="0"/>
                          <a:cs typeface="Arial" panose="020B0604020202020204" pitchFamily="34" charset="0"/>
                        </a:rPr>
                        <a:t>Customizing 2016 CDS Benchmarking Report Graphs,</a:t>
                      </a:r>
                      <a:r>
                        <a:rPr lang="en-US" sz="1200" baseline="0" dirty="0" smtClean="0">
                          <a:latin typeface="Arial" panose="020B0604020202020204" pitchFamily="34" charset="0"/>
                          <a:cs typeface="Arial" panose="020B0604020202020204" pitchFamily="34" charset="0"/>
                        </a:rPr>
                        <a:t> in Five Steps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5–6</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r h="304800">
                <a:tc>
                  <a:txBody>
                    <a:bodyPr/>
                    <a:lstStyle/>
                    <a:p>
                      <a:pPr lvl="1"/>
                      <a:r>
                        <a:rPr lang="en-US" sz="1200" dirty="0" smtClean="0">
                          <a:latin typeface="Arial" panose="020B0604020202020204" pitchFamily="34" charset="0"/>
                          <a:cs typeface="Arial" panose="020B0604020202020204" pitchFamily="34" charset="0"/>
                        </a:rPr>
                        <a:t>Introduction to Benchmarking</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7</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304800">
                <a:tc>
                  <a:txBody>
                    <a:bodyPr/>
                    <a:lstStyle/>
                    <a:p>
                      <a:pPr lvl="1"/>
                      <a:r>
                        <a:rPr lang="en-US" sz="1200" dirty="0" smtClean="0">
                          <a:latin typeface="Arial" panose="020B0604020202020204" pitchFamily="34" charset="0"/>
                          <a:cs typeface="Arial" panose="020B0604020202020204" pitchFamily="34" charset="0"/>
                        </a:rPr>
                        <a:t>Steps for a Successful Benchmarking</a:t>
                      </a:r>
                      <a:r>
                        <a:rPr lang="en-US" sz="1200" baseline="0" dirty="0" smtClean="0">
                          <a:latin typeface="Arial" panose="020B0604020202020204" pitchFamily="34" charset="0"/>
                          <a:cs typeface="Arial" panose="020B0604020202020204" pitchFamily="34" charset="0"/>
                        </a:rPr>
                        <a:t> Assessment</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8</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6"/>
                  </a:ext>
                </a:extLst>
              </a:tr>
              <a:tr h="304800">
                <a:tc>
                  <a:txBody>
                    <a:bodyPr/>
                    <a:lstStyle/>
                    <a:p>
                      <a:pPr lvl="1"/>
                      <a:r>
                        <a:rPr lang="en-US" sz="1200" dirty="0" smtClean="0">
                          <a:latin typeface="Arial" panose="020B0604020202020204" pitchFamily="34" charset="0"/>
                          <a:cs typeface="Arial" panose="020B0604020202020204" pitchFamily="34" charset="0"/>
                        </a:rPr>
                        <a:t>Identify</a:t>
                      </a:r>
                      <a:r>
                        <a:rPr lang="en-US" sz="1200" baseline="0" dirty="0" smtClean="0">
                          <a:latin typeface="Arial" panose="020B0604020202020204" pitchFamily="34" charset="0"/>
                          <a:cs typeface="Arial" panose="020B0604020202020204" pitchFamily="34" charset="0"/>
                        </a:rPr>
                        <a:t> Your Goals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9</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7"/>
                  </a:ext>
                </a:extLst>
              </a:tr>
              <a:tr h="304800">
                <a:tc>
                  <a:txBody>
                    <a:bodyPr/>
                    <a:lstStyle/>
                    <a:p>
                      <a:pPr lvl="1"/>
                      <a:r>
                        <a:rPr lang="en-US" sz="1200" dirty="0" smtClean="0">
                          <a:latin typeface="Arial" panose="020B0604020202020204" pitchFamily="34" charset="0"/>
                          <a:cs typeface="Arial" panose="020B0604020202020204" pitchFamily="34" charset="0"/>
                        </a:rPr>
                        <a:t>Next-Level Benchmarking: The EDUCAUSE Benchmarking Service</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8"/>
                  </a:ext>
                </a:extLst>
              </a:tr>
              <a:tr h="304800">
                <a:tc>
                  <a:txBody>
                    <a:bodyPr/>
                    <a:lstStyle/>
                    <a:p>
                      <a:pPr lvl="1"/>
                      <a:r>
                        <a:rPr lang="en-US" sz="1200" dirty="0" smtClean="0">
                          <a:latin typeface="Arial" panose="020B0604020202020204" pitchFamily="34" charset="0"/>
                          <a:cs typeface="Arial" panose="020B0604020202020204" pitchFamily="34" charset="0"/>
                        </a:rPr>
                        <a:t>Summary of the Landscape</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11</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9"/>
                  </a:ext>
                </a:extLst>
              </a:tr>
              <a:tr h="304800">
                <a:tc>
                  <a:txBody>
                    <a:bodyPr/>
                    <a:lstStyle/>
                    <a:p>
                      <a:pPr lvl="0"/>
                      <a:r>
                        <a:rPr lang="en-US" sz="1200" dirty="0" smtClean="0">
                          <a:latin typeface="Arial" panose="020B0604020202020204" pitchFamily="34" charset="0"/>
                          <a:cs typeface="Arial" panose="020B0604020202020204" pitchFamily="34" charset="0"/>
                        </a:rPr>
                        <a:t>IT Financials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12–22</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10"/>
                  </a:ext>
                </a:extLst>
              </a:tr>
              <a:tr h="304800">
                <a:tc>
                  <a:txBody>
                    <a:bodyPr/>
                    <a:lstStyle/>
                    <a:p>
                      <a:pPr lvl="0"/>
                      <a:r>
                        <a:rPr lang="en-US" sz="1200" dirty="0" smtClean="0">
                          <a:latin typeface="Arial" panose="020B0604020202020204" pitchFamily="34" charset="0"/>
                          <a:cs typeface="Arial" panose="020B0604020202020204" pitchFamily="34" charset="0"/>
                        </a:rPr>
                        <a:t>IT Staffing</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23–32</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11"/>
                  </a:ext>
                </a:extLst>
              </a:tr>
              <a:tr h="304800">
                <a:tc>
                  <a:txBody>
                    <a:bodyPr/>
                    <a:lstStyle/>
                    <a:p>
                      <a:pPr lvl="0"/>
                      <a:r>
                        <a:rPr lang="en-US" sz="1200" dirty="0" smtClean="0">
                          <a:latin typeface="Arial" panose="020B0604020202020204" pitchFamily="34" charset="0"/>
                          <a:cs typeface="Arial" panose="020B0604020202020204" pitchFamily="34" charset="0"/>
                        </a:rPr>
                        <a:t>IT Services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33–45</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12"/>
                  </a:ext>
                </a:extLst>
              </a:tr>
              <a:tr h="304800">
                <a:tc>
                  <a:txBody>
                    <a:bodyPr/>
                    <a:lstStyle/>
                    <a:p>
                      <a:pPr lvl="0"/>
                      <a:r>
                        <a:rPr lang="en-US" sz="1200" dirty="0" smtClean="0">
                          <a:latin typeface="Arial" panose="020B0604020202020204" pitchFamily="34" charset="0"/>
                          <a:cs typeface="Arial" panose="020B0604020202020204" pitchFamily="34" charset="0"/>
                        </a:rPr>
                        <a:t>Methodology</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solidFill>
                            <a:srgbClr val="000000"/>
                          </a:solidFill>
                          <a:latin typeface="Arial" panose="020B0604020202020204" pitchFamily="34" charset="0"/>
                          <a:cs typeface="Arial" panose="020B0604020202020204" pitchFamily="34" charset="0"/>
                        </a:rPr>
                        <a:t>46-49</a:t>
                      </a:r>
                      <a:endParaRPr lang="en-US" sz="12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4290572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IT domain area </a:t>
            </a:r>
            <a:r>
              <a:rPr lang="en-US" sz="2000" dirty="0">
                <a:solidFill>
                  <a:srgbClr val="000000"/>
                </a:solidFill>
              </a:rPr>
              <a:t>spending as a percentage of central IT </a:t>
            </a:r>
            <a:r>
              <a:rPr lang="en-US" sz="2000" dirty="0" smtClean="0">
                <a:solidFill>
                  <a:srgbClr val="000000"/>
                </a:solidFill>
              </a:rPr>
              <a:t>spending</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20</a:t>
            </a:fld>
            <a:endParaRPr lang="en-US"/>
          </a:p>
        </p:txBody>
      </p:sp>
      <p:graphicFrame>
        <p:nvGraphicFramePr>
          <p:cNvPr id="5" name="Chart 4"/>
          <p:cNvGraphicFramePr/>
          <p:nvPr>
            <p:extLst>
              <p:ext uri="{D42A27DB-BD31-4B8C-83A1-F6EECF244321}">
                <p14:modId xmlns:p14="http://schemas.microsoft.com/office/powerpoint/2010/main" val="27103963"/>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8576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chemeClr val="tx1"/>
                </a:solidFill>
              </a:rPr>
              <a:t>IT domain area </a:t>
            </a:r>
            <a:r>
              <a:rPr lang="en-US" sz="2000" dirty="0">
                <a:solidFill>
                  <a:schemeClr val="tx1"/>
                </a:solidFill>
              </a:rPr>
              <a:t>spending as a percentage of central IT </a:t>
            </a:r>
            <a:r>
              <a:rPr lang="en-US" sz="2000" dirty="0" smtClean="0">
                <a:solidFill>
                  <a:schemeClr val="tx1"/>
                </a:solidFill>
              </a:rPr>
              <a:t>spending</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21</a:t>
            </a:fld>
            <a:endParaRPr lang="en-US"/>
          </a:p>
        </p:txBody>
      </p:sp>
      <p:graphicFrame>
        <p:nvGraphicFramePr>
          <p:cNvPr id="5" name="Chart 4"/>
          <p:cNvGraphicFramePr/>
          <p:nvPr>
            <p:extLst>
              <p:ext uri="{D42A27DB-BD31-4B8C-83A1-F6EECF244321}">
                <p14:modId xmlns:p14="http://schemas.microsoft.com/office/powerpoint/2010/main" val="254924098"/>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718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chemeClr val="tx1"/>
                </a:solidFill>
              </a:rPr>
              <a:t>Percentage of institutions with distributed IT spending and staffing</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22</a:t>
            </a:fld>
            <a:endParaRPr lang="en-US"/>
          </a:p>
        </p:txBody>
      </p:sp>
      <p:graphicFrame>
        <p:nvGraphicFramePr>
          <p:cNvPr id="5" name="Chart 4"/>
          <p:cNvGraphicFramePr/>
          <p:nvPr>
            <p:extLst>
              <p:ext uri="{D42A27DB-BD31-4B8C-83A1-F6EECF244321}">
                <p14:modId xmlns:p14="http://schemas.microsoft.com/office/powerpoint/2010/main" val="600793661"/>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31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575725"/>
          </a:xfrm>
        </p:spPr>
        <p:txBody>
          <a:bodyPr/>
          <a:lstStyle/>
          <a:p>
            <a:r>
              <a:rPr lang="en-US" sz="2800" dirty="0" smtClean="0"/>
              <a:t>IT Staffing</a:t>
            </a:r>
            <a:endParaRPr lang="en-US" sz="2800" dirty="0"/>
          </a:p>
        </p:txBody>
      </p:sp>
      <p:sp>
        <p:nvSpPr>
          <p:cNvPr id="3" name="Content Placeholder 2"/>
          <p:cNvSpPr>
            <a:spLocks noGrp="1"/>
          </p:cNvSpPr>
          <p:nvPr>
            <p:ph idx="1"/>
          </p:nvPr>
        </p:nvSpPr>
        <p:spPr>
          <a:xfrm>
            <a:off x="606829" y="838200"/>
            <a:ext cx="8079971" cy="2895600"/>
          </a:xfrm>
        </p:spPr>
        <p:txBody>
          <a:bodyPr/>
          <a:lstStyle/>
          <a:p>
            <a:pPr marL="0" indent="0" defTabSz="457200">
              <a:spcBef>
                <a:spcPts val="0"/>
              </a:spcBef>
              <a:buClrTx/>
              <a:buNone/>
              <a:defRPr/>
            </a:pPr>
            <a:r>
              <a:rPr lang="en-US" sz="1200" dirty="0"/>
              <a:t>Staffing models are evolving</a:t>
            </a:r>
            <a:r>
              <a:rPr lang="en-US" sz="1200" dirty="0" smtClean="0"/>
              <a:t>. </a:t>
            </a:r>
            <a:r>
              <a:rPr lang="en-US" sz="1200" dirty="0"/>
              <a:t>Ensuring adequate staffing capacity and staff retention is #8 in the 2017 Top 10 IT Issues. </a:t>
            </a:r>
            <a:r>
              <a:rPr lang="en-US" sz="1200" dirty="0" smtClean="0"/>
              <a:t>Services </a:t>
            </a:r>
            <a:r>
              <a:rPr lang="en-US" sz="1200" dirty="0"/>
              <a:t>are being outsourced, but institutions </a:t>
            </a:r>
            <a:r>
              <a:rPr lang="en-US" sz="1200" dirty="0" smtClean="0"/>
              <a:t>need staff to manage outsourcing and need more </a:t>
            </a:r>
            <a:r>
              <a:rPr lang="en-US" sz="1200" dirty="0"/>
              <a:t>services and bandwidth </a:t>
            </a:r>
            <a:r>
              <a:rPr lang="en-US" sz="1200" dirty="0" smtClean="0"/>
              <a:t>to support evolving technology needs. Does </a:t>
            </a:r>
            <a:r>
              <a:rPr lang="en-US" sz="1200" dirty="0"/>
              <a:t>this mean </a:t>
            </a:r>
            <a:r>
              <a:rPr lang="en-US" sz="1200" dirty="0" smtClean="0"/>
              <a:t>fewer staff </a:t>
            </a:r>
            <a:r>
              <a:rPr lang="en-US" sz="1200" dirty="0"/>
              <a:t>or the same number of staff with </a:t>
            </a:r>
            <a:r>
              <a:rPr lang="en-US" sz="1200" dirty="0" smtClean="0"/>
              <a:t>different skills? Through </a:t>
            </a:r>
            <a:r>
              <a:rPr lang="en-US" sz="1200" dirty="0"/>
              <a:t>this </a:t>
            </a:r>
            <a:r>
              <a:rPr lang="en-US" sz="1200" dirty="0" smtClean="0"/>
              <a:t>evolution, </a:t>
            </a:r>
            <a:r>
              <a:rPr lang="en-US" sz="1200" dirty="0"/>
              <a:t>you’ll want to keep an eye on </a:t>
            </a:r>
            <a:r>
              <a:rPr lang="en-US" sz="1200" dirty="0" smtClean="0"/>
              <a:t>several benchmarks</a:t>
            </a:r>
            <a:r>
              <a:rPr lang="en-US" sz="1200" dirty="0"/>
              <a:t>: </a:t>
            </a:r>
            <a:r>
              <a:rPr lang="en-US" sz="1200" dirty="0" smtClean="0"/>
              <a:t>ratio of central </a:t>
            </a:r>
            <a:r>
              <a:rPr lang="en-US" sz="1200" dirty="0"/>
              <a:t>IT staff to institutional FTE, </a:t>
            </a:r>
            <a:r>
              <a:rPr lang="en-US" sz="1200" dirty="0" smtClean="0"/>
              <a:t>student workers as a percentage of total central IT FTE, percentage </a:t>
            </a:r>
            <a:r>
              <a:rPr lang="en-US" sz="1200" dirty="0"/>
              <a:t>of IT staff </a:t>
            </a:r>
            <a:r>
              <a:rPr lang="en-US" sz="1200" dirty="0" smtClean="0"/>
              <a:t>across IT </a:t>
            </a:r>
            <a:r>
              <a:rPr lang="en-US" sz="1200" dirty="0"/>
              <a:t>domain areas, and </a:t>
            </a:r>
            <a:r>
              <a:rPr lang="en-US" sz="1200" dirty="0" smtClean="0"/>
              <a:t>professional development spending </a:t>
            </a:r>
            <a:r>
              <a:rPr lang="en-US" sz="1200" dirty="0"/>
              <a:t>per IT </a:t>
            </a:r>
            <a:r>
              <a:rPr lang="en-US" sz="1200" dirty="0" smtClean="0"/>
              <a:t>staff member. Paying attention to how </a:t>
            </a:r>
            <a:r>
              <a:rPr lang="en-US" sz="1200" dirty="0"/>
              <a:t>others are staffed and knowing how your peers balance their staff portfolio </a:t>
            </a:r>
            <a:r>
              <a:rPr lang="en-US" sz="1200" dirty="0" smtClean="0"/>
              <a:t>can </a:t>
            </a:r>
            <a:r>
              <a:rPr lang="en-US" sz="1200" dirty="0"/>
              <a:t>help you find the right fit</a:t>
            </a:r>
            <a:r>
              <a:rPr lang="en-US" sz="1200" dirty="0" smtClean="0"/>
              <a:t>. Knowing </a:t>
            </a:r>
            <a:r>
              <a:rPr lang="en-US" sz="1200" dirty="0"/>
              <a:t>what your peers are spending on staff training can help you budget for updating </a:t>
            </a:r>
            <a:r>
              <a:rPr lang="en-US" sz="1200" dirty="0" smtClean="0"/>
              <a:t>skill sets </a:t>
            </a:r>
            <a:r>
              <a:rPr lang="en-US" sz="1200" dirty="0"/>
              <a:t>of existing </a:t>
            </a:r>
            <a:r>
              <a:rPr lang="en-US" sz="1200" dirty="0" smtClean="0"/>
              <a:t>staff. </a:t>
            </a:r>
            <a:endParaRPr lang="en-US" sz="1200" dirty="0"/>
          </a:p>
          <a:p>
            <a:pPr marL="0" indent="0">
              <a:buNone/>
            </a:pPr>
            <a:endParaRPr lang="en-US" sz="1200" dirty="0"/>
          </a:p>
          <a:p>
            <a:pPr marL="0" indent="0">
              <a:buNone/>
            </a:pPr>
            <a:r>
              <a:rPr lang="en-US" sz="1200" dirty="0" smtClean="0"/>
              <a:t>The </a:t>
            </a:r>
            <a:r>
              <a:rPr lang="en-US" sz="1200" dirty="0"/>
              <a:t>metrics contained in this section can help you address the following questions:</a:t>
            </a:r>
          </a:p>
          <a:p>
            <a:pPr marL="461963" lvl="1"/>
            <a:r>
              <a:rPr lang="en-US" sz="1200" dirty="0"/>
              <a:t>What is </a:t>
            </a:r>
            <a:r>
              <a:rPr lang="en-US" sz="1200" dirty="0" smtClean="0"/>
              <a:t>a practical range for staff size based </a:t>
            </a:r>
            <a:r>
              <a:rPr lang="en-US" sz="1200" dirty="0"/>
              <a:t>on my institution </a:t>
            </a:r>
            <a:r>
              <a:rPr lang="en-US" sz="1200" dirty="0" smtClean="0"/>
              <a:t>type</a:t>
            </a:r>
            <a:r>
              <a:rPr lang="en-US" sz="1200" dirty="0"/>
              <a:t> </a:t>
            </a:r>
            <a:r>
              <a:rPr lang="en-US" sz="1200" dirty="0" smtClean="0"/>
              <a:t>and size? (metrics 1–2)</a:t>
            </a:r>
            <a:endParaRPr lang="en-US" sz="1200" dirty="0"/>
          </a:p>
          <a:p>
            <a:pPr marL="461963" lvl="1"/>
            <a:r>
              <a:rPr lang="en-US" sz="1200" dirty="0" smtClean="0"/>
              <a:t>What is </a:t>
            </a:r>
            <a:r>
              <a:rPr lang="en-US" sz="1200" dirty="0"/>
              <a:t>the right blend of staff</a:t>
            </a:r>
            <a:r>
              <a:rPr lang="en-US" sz="1200" dirty="0" smtClean="0"/>
              <a:t>? (metrics </a:t>
            </a:r>
            <a:r>
              <a:rPr lang="en-US" sz="1200" dirty="0"/>
              <a:t>3–5</a:t>
            </a:r>
            <a:r>
              <a:rPr lang="en-US" sz="1200" dirty="0" smtClean="0"/>
              <a:t>)</a:t>
            </a:r>
            <a:endParaRPr lang="en-US" sz="1200" dirty="0"/>
          </a:p>
          <a:p>
            <a:pPr marL="461963" lvl="1"/>
            <a:r>
              <a:rPr lang="en-US" sz="1200" dirty="0" smtClean="0"/>
              <a:t>Do I have the appropriate budget to retrain </a:t>
            </a:r>
            <a:r>
              <a:rPr lang="en-US" sz="1200" dirty="0"/>
              <a:t>current </a:t>
            </a:r>
            <a:r>
              <a:rPr lang="en-US" sz="1200" dirty="0" smtClean="0"/>
              <a:t>staff? (metrics </a:t>
            </a:r>
            <a:r>
              <a:rPr lang="en-US" sz="1200" dirty="0"/>
              <a:t>6–7</a:t>
            </a:r>
            <a:r>
              <a:rPr lang="en-US" sz="1200" dirty="0" smtClean="0"/>
              <a:t>)</a:t>
            </a: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35581167"/>
              </p:ext>
            </p:extLst>
          </p:nvPr>
        </p:nvGraphicFramePr>
        <p:xfrm>
          <a:off x="609600" y="3733800"/>
          <a:ext cx="8077200" cy="2677160"/>
        </p:xfrm>
        <a:graphic>
          <a:graphicData uri="http://schemas.openxmlformats.org/drawingml/2006/table">
            <a:tbl>
              <a:tblPr firstRow="1" bandRow="1">
                <a:tableStyleId>{793D81CF-94F2-401A-BA57-92F5A7B2D0C5}</a:tableStyleId>
              </a:tblPr>
              <a:tblGrid>
                <a:gridCol w="304800">
                  <a:extLst>
                    <a:ext uri="{9D8B030D-6E8A-4147-A177-3AD203B41FA5}">
                      <a16:colId xmlns="" xmlns:a16="http://schemas.microsoft.com/office/drawing/2014/main" val="20000"/>
                    </a:ext>
                  </a:extLst>
                </a:gridCol>
                <a:gridCol w="7117492">
                  <a:extLst>
                    <a:ext uri="{9D8B030D-6E8A-4147-A177-3AD203B41FA5}">
                      <a16:colId xmlns="" xmlns:a16="http://schemas.microsoft.com/office/drawing/2014/main" val="20001"/>
                    </a:ext>
                  </a:extLst>
                </a:gridCol>
                <a:gridCol w="654908">
                  <a:extLst>
                    <a:ext uri="{9D8B030D-6E8A-4147-A177-3AD203B41FA5}">
                      <a16:colId xmlns="" xmlns:a16="http://schemas.microsoft.com/office/drawing/2014/main" val="20002"/>
                    </a:ext>
                  </a:extLst>
                </a:gridCol>
              </a:tblGrid>
              <a:tr h="274320">
                <a:tc gridSpan="2">
                  <a:txBody>
                    <a:bodyPr/>
                    <a:lstStyle/>
                    <a:p>
                      <a:pPr algn="l"/>
                      <a:r>
                        <a:rPr lang="en-US" sz="1000" dirty="0" smtClean="0">
                          <a:latin typeface="Arial" panose="020B0604020202020204" pitchFamily="34" charset="0"/>
                          <a:cs typeface="Arial" panose="020B0604020202020204" pitchFamily="34" charset="0"/>
                        </a:rPr>
                        <a:t>Metric</a:t>
                      </a:r>
                      <a:endParaRPr lang="en-US" sz="1000" dirty="0">
                        <a:latin typeface="Arial" panose="020B0604020202020204" pitchFamily="34" charset="0"/>
                        <a:cs typeface="Arial" panose="020B0604020202020204" pitchFamily="34" charset="0"/>
                      </a:endParaRPr>
                    </a:p>
                  </a:txBody>
                  <a:tcPr anchor="b"/>
                </a:tc>
                <a:tc hMerge="1">
                  <a:txBody>
                    <a:bodyPr/>
                    <a:lstStyle/>
                    <a:p>
                      <a:endParaRPr lang="en-US" sz="1000" dirty="0">
                        <a:latin typeface="+mn-lt"/>
                      </a:endParaRPr>
                    </a:p>
                  </a:txBody>
                  <a:tcPr anchor="ctr"/>
                </a:tc>
                <a:tc>
                  <a:txBody>
                    <a:bodyPr/>
                    <a:lstStyle/>
                    <a:p>
                      <a:pPr algn="r"/>
                      <a:r>
                        <a:rPr lang="en-US" sz="1000" dirty="0" smtClean="0">
                          <a:latin typeface="Arial" panose="020B0604020202020204" pitchFamily="34" charset="0"/>
                          <a:cs typeface="Arial" panose="020B0604020202020204" pitchFamily="34" charset="0"/>
                        </a:rPr>
                        <a:t>Slide(s)</a:t>
                      </a:r>
                      <a:endParaRPr lang="en-US" sz="1000" dirty="0">
                        <a:latin typeface="Arial" panose="020B0604020202020204" pitchFamily="34" charset="0"/>
                        <a:cs typeface="Arial" panose="020B0604020202020204" pitchFamily="34" charset="0"/>
                      </a:endParaRPr>
                    </a:p>
                  </a:txBody>
                  <a:tcPr anchor="b"/>
                </a:tc>
                <a:extLst>
                  <a:ext uri="{0D108BD9-81ED-4DB2-BD59-A6C34878D82A}">
                    <a16:rowId xmlns="" xmlns:a16="http://schemas.microsoft.com/office/drawing/2014/main" val="10000"/>
                  </a:ext>
                </a:extLst>
              </a:tr>
              <a:tr h="370840">
                <a:tc>
                  <a:txBody>
                    <a:bodyPr/>
                    <a:lstStyle/>
                    <a:p>
                      <a:pPr algn="ctr"/>
                      <a:r>
                        <a:rPr lang="en-US" sz="1000" dirty="0" smtClean="0">
                          <a:latin typeface="Arial" panose="020B0604020202020204" pitchFamily="34" charset="0"/>
                          <a:cs typeface="Arial" panose="020B0604020202020204" pitchFamily="34" charset="0"/>
                        </a:rPr>
                        <a:t>1</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24</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370840">
                <a:tc>
                  <a:txBody>
                    <a:bodyPr/>
                    <a:lstStyle/>
                    <a:p>
                      <a:pPr algn="ctr"/>
                      <a:r>
                        <a:rPr lang="en-US" sz="1000" dirty="0" smtClean="0">
                          <a:latin typeface="Arial" panose="020B0604020202020204" pitchFamily="34" charset="0"/>
                          <a:cs typeface="Arial" panose="020B0604020202020204" pitchFamily="34" charset="0"/>
                        </a:rPr>
                        <a:t>2</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Six-year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25</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2"/>
                  </a:ext>
                </a:extLst>
              </a:tr>
              <a:tr h="355600">
                <a:tc>
                  <a:txBody>
                    <a:bodyPr/>
                    <a:lstStyle/>
                    <a:p>
                      <a:pPr algn="ctr"/>
                      <a:r>
                        <a:rPr lang="en-US" sz="1000" dirty="0" smtClean="0">
                          <a:latin typeface="Arial" panose="020B0604020202020204" pitchFamily="34" charset="0"/>
                          <a:cs typeface="Arial" panose="020B0604020202020204" pitchFamily="34" charset="0"/>
                        </a:rPr>
                        <a:t>3</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Student worker FTEs as a percentage of total central IT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26</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3"/>
                  </a:ext>
                </a:extLst>
              </a:tr>
              <a:tr h="132080">
                <a:tc>
                  <a:txBody>
                    <a:bodyPr/>
                    <a:lstStyle/>
                    <a:p>
                      <a:pPr algn="ctr"/>
                      <a:r>
                        <a:rPr lang="en-US" sz="1000" dirty="0" smtClean="0">
                          <a:latin typeface="Arial" panose="020B0604020202020204" pitchFamily="34" charset="0"/>
                          <a:cs typeface="Arial" panose="020B0604020202020204" pitchFamily="34" charset="0"/>
                        </a:rPr>
                        <a:t>4</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Student workers as a percentage of total central IT FTEs</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Six-year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27</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4"/>
                  </a:ext>
                </a:extLst>
              </a:tr>
              <a:tr h="132080">
                <a:tc>
                  <a:txBody>
                    <a:bodyPr/>
                    <a:lstStyle/>
                    <a:p>
                      <a:pPr algn="ctr"/>
                      <a:r>
                        <a:rPr lang="en-US" sz="1000" dirty="0" smtClean="0">
                          <a:latin typeface="Arial" panose="020B0604020202020204" pitchFamily="34" charset="0"/>
                          <a:cs typeface="Arial" panose="020B0604020202020204" pitchFamily="34" charset="0"/>
                        </a:rPr>
                        <a:t>5</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latin typeface="Arial" panose="020B0604020202020204" pitchFamily="34" charset="0"/>
                          <a:cs typeface="Arial" panose="020B0604020202020204" pitchFamily="34" charset="0"/>
                        </a:rPr>
                        <a:t>Central IT domain area FTEs per 1,000 institutional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28–30</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5"/>
                  </a:ext>
                </a:extLst>
              </a:tr>
              <a:tr h="0">
                <a:tc>
                  <a:txBody>
                    <a:bodyPr/>
                    <a:lstStyle/>
                    <a:p>
                      <a:pPr algn="ctr"/>
                      <a:r>
                        <a:rPr lang="en-US" sz="1000" dirty="0" smtClean="0">
                          <a:latin typeface="Arial" panose="020B0604020202020204" pitchFamily="34" charset="0"/>
                          <a:cs typeface="Arial" panose="020B0604020202020204" pitchFamily="34" charset="0"/>
                        </a:rPr>
                        <a:t>6</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Central IT training spending per central IT staff FTE</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31</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6"/>
                  </a:ext>
                </a:extLst>
              </a:tr>
              <a:tr h="0">
                <a:tc>
                  <a:txBody>
                    <a:bodyPr/>
                    <a:lstStyle/>
                    <a:p>
                      <a:pPr algn="ctr"/>
                      <a:r>
                        <a:rPr lang="en-US" sz="1000" dirty="0" smtClean="0">
                          <a:latin typeface="Arial" panose="020B0604020202020204" pitchFamily="34" charset="0"/>
                          <a:cs typeface="Arial" panose="020B0604020202020204" pitchFamily="34" charset="0"/>
                        </a:rPr>
                        <a:t>7</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training spending per central IT staff FTE</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Four-year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32</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036283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FTEs per 1,000 institutional FTEs</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3594614236"/>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24</a:t>
            </a:fld>
            <a:endParaRPr lang="en-US"/>
          </a:p>
        </p:txBody>
      </p:sp>
    </p:spTree>
    <p:extLst>
      <p:ext uri="{BB962C8B-B14F-4D97-AF65-F5344CB8AC3E}">
        <p14:creationId xmlns:p14="http://schemas.microsoft.com/office/powerpoint/2010/main" val="4069211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FTEs per 1,000 institutional </a:t>
            </a:r>
            <a:r>
              <a:rPr lang="en-US" sz="2000" dirty="0" smtClean="0">
                <a:solidFill>
                  <a:srgbClr val="000000"/>
                </a:solidFill>
                <a:ea typeface="Lucida Grande"/>
              </a:rPr>
              <a:t>FTEs,</a:t>
            </a:r>
            <a:br>
              <a:rPr lang="en-US" sz="2000" dirty="0" smtClean="0">
                <a:solidFill>
                  <a:srgbClr val="000000"/>
                </a:solidFill>
                <a:ea typeface="Lucida Grande"/>
              </a:rPr>
            </a:br>
            <a:r>
              <a:rPr lang="en-US" sz="2000" dirty="0" smtClean="0">
                <a:solidFill>
                  <a:srgbClr val="000000"/>
                </a:solidFill>
                <a:ea typeface="Lucida Grande"/>
              </a:rPr>
              <a:t>six-year trend</a:t>
            </a:r>
            <a:endParaRPr lang="en-US" sz="2000" dirty="0">
              <a:solidFill>
                <a:srgbClr val="000000"/>
              </a:solidFill>
            </a:endParaRPr>
          </a:p>
        </p:txBody>
      </p:sp>
      <p:graphicFrame>
        <p:nvGraphicFramePr>
          <p:cNvPr id="3" name="Chart 2"/>
          <p:cNvGraphicFramePr/>
          <p:nvPr>
            <p:extLst>
              <p:ext uri="{D42A27DB-BD31-4B8C-83A1-F6EECF244321}">
                <p14:modId xmlns:p14="http://schemas.microsoft.com/office/powerpoint/2010/main" val="338136843"/>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25</a:t>
            </a:fld>
            <a:endParaRPr lang="en-US"/>
          </a:p>
        </p:txBody>
      </p:sp>
    </p:spTree>
    <p:extLst>
      <p:ext uri="{BB962C8B-B14F-4D97-AF65-F5344CB8AC3E}">
        <p14:creationId xmlns:p14="http://schemas.microsoft.com/office/powerpoint/2010/main" val="3161619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Student </a:t>
            </a:r>
            <a:r>
              <a:rPr lang="en-US" sz="2000" dirty="0" smtClean="0">
                <a:solidFill>
                  <a:srgbClr val="000000"/>
                </a:solidFill>
                <a:ea typeface="Lucida Grande"/>
              </a:rPr>
              <a:t>worker FTEs </a:t>
            </a:r>
            <a:r>
              <a:rPr lang="en-US" sz="2000" dirty="0">
                <a:solidFill>
                  <a:srgbClr val="000000"/>
                </a:solidFill>
                <a:ea typeface="Lucida Grande"/>
              </a:rPr>
              <a:t>as a percentage of total central IT </a:t>
            </a:r>
            <a:r>
              <a:rPr lang="en-US" sz="2000" dirty="0" smtClean="0">
                <a:solidFill>
                  <a:srgbClr val="000000"/>
                </a:solidFill>
                <a:ea typeface="Lucida Grande"/>
              </a:rPr>
              <a:t>FTEs</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3928519596"/>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26</a:t>
            </a:fld>
            <a:endParaRPr lang="en-US"/>
          </a:p>
        </p:txBody>
      </p:sp>
    </p:spTree>
    <p:extLst>
      <p:ext uri="{BB962C8B-B14F-4D97-AF65-F5344CB8AC3E}">
        <p14:creationId xmlns:p14="http://schemas.microsoft.com/office/powerpoint/2010/main" val="1684801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Student workers as a percentage of total central IT </a:t>
            </a:r>
            <a:r>
              <a:rPr lang="en-US" sz="2000" dirty="0" smtClean="0">
                <a:solidFill>
                  <a:srgbClr val="000000"/>
                </a:solidFill>
                <a:ea typeface="Lucida Grande"/>
              </a:rPr>
              <a:t>FTEs,</a:t>
            </a:r>
            <a:br>
              <a:rPr lang="en-US" sz="2000" dirty="0" smtClean="0">
                <a:solidFill>
                  <a:srgbClr val="000000"/>
                </a:solidFill>
                <a:ea typeface="Lucida Grande"/>
              </a:rPr>
            </a:br>
            <a:r>
              <a:rPr lang="en-US" sz="2000" dirty="0" smtClean="0">
                <a:solidFill>
                  <a:srgbClr val="000000"/>
                </a:solidFill>
                <a:ea typeface="Lucida Grande"/>
              </a:rPr>
              <a:t>six-year trend</a:t>
            </a:r>
            <a:endParaRPr lang="en-US" sz="2000" dirty="0">
              <a:solidFill>
                <a:srgbClr val="000000"/>
              </a:solidFill>
            </a:endParaRPr>
          </a:p>
        </p:txBody>
      </p:sp>
      <p:graphicFrame>
        <p:nvGraphicFramePr>
          <p:cNvPr id="3" name="Chart 2"/>
          <p:cNvGraphicFramePr/>
          <p:nvPr>
            <p:extLst>
              <p:ext uri="{D42A27DB-BD31-4B8C-83A1-F6EECF244321}">
                <p14:modId xmlns:p14="http://schemas.microsoft.com/office/powerpoint/2010/main" val="2899610714"/>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27</a:t>
            </a:fld>
            <a:endParaRPr lang="en-US"/>
          </a:p>
        </p:txBody>
      </p:sp>
    </p:spTree>
    <p:extLst>
      <p:ext uri="{BB962C8B-B14F-4D97-AF65-F5344CB8AC3E}">
        <p14:creationId xmlns:p14="http://schemas.microsoft.com/office/powerpoint/2010/main" val="785439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28</a:t>
            </a:fld>
            <a:endParaRPr lang="en-US"/>
          </a:p>
        </p:txBody>
      </p:sp>
      <p:graphicFrame>
        <p:nvGraphicFramePr>
          <p:cNvPr id="5" name="Chart 4"/>
          <p:cNvGraphicFramePr/>
          <p:nvPr>
            <p:extLst>
              <p:ext uri="{D42A27DB-BD31-4B8C-83A1-F6EECF244321}">
                <p14:modId xmlns:p14="http://schemas.microsoft.com/office/powerpoint/2010/main" val="1032687000"/>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831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29</a:t>
            </a:fld>
            <a:endParaRPr lang="en-US"/>
          </a:p>
        </p:txBody>
      </p:sp>
      <p:graphicFrame>
        <p:nvGraphicFramePr>
          <p:cNvPr id="5" name="Chart 4"/>
          <p:cNvGraphicFramePr/>
          <p:nvPr>
            <p:extLst>
              <p:ext uri="{D42A27DB-BD31-4B8C-83A1-F6EECF244321}">
                <p14:modId xmlns:p14="http://schemas.microsoft.com/office/powerpoint/2010/main" val="820103266"/>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8636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About CDS</a:t>
            </a:r>
            <a:endParaRPr lang="en-US" sz="2800" dirty="0"/>
          </a:p>
        </p:txBody>
      </p:sp>
      <p:sp>
        <p:nvSpPr>
          <p:cNvPr id="3" name="Content Placeholder 2"/>
          <p:cNvSpPr>
            <a:spLocks noGrp="1"/>
          </p:cNvSpPr>
          <p:nvPr>
            <p:ph idx="1"/>
          </p:nvPr>
        </p:nvSpPr>
        <p:spPr/>
        <p:txBody>
          <a:bodyPr/>
          <a:lstStyle/>
          <a:p>
            <a:pPr marL="0" indent="0">
              <a:buNone/>
            </a:pPr>
            <a:r>
              <a:rPr lang="en-US" sz="1200" dirty="0"/>
              <a:t>Since 2002, the EDUCAUSE Core Data Service (CDS) has been providing higher education CIOs and senior IT leaders with the benchmarks they need to make strategic decisions about IT at their institutions. </a:t>
            </a:r>
            <a:r>
              <a:rPr lang="en-US" sz="1200" dirty="0" smtClean="0"/>
              <a:t>On average, </a:t>
            </a:r>
            <a:r>
              <a:rPr lang="en-US" sz="1200" dirty="0"/>
              <a:t>more than </a:t>
            </a:r>
            <a:r>
              <a:rPr lang="en-US" sz="1200" dirty="0" smtClean="0"/>
              <a:t>800 institutions </a:t>
            </a:r>
            <a:r>
              <a:rPr lang="en-US" sz="1200" dirty="0"/>
              <a:t>(both within and outside the United States) participate in a survey about IT financials, staffing, and services. </a:t>
            </a:r>
            <a:r>
              <a:rPr lang="en-US" sz="1200" dirty="0" smtClean="0"/>
              <a:t>Survey </a:t>
            </a:r>
            <a:r>
              <a:rPr lang="en-US" sz="1200" dirty="0"/>
              <a:t>participants are rewarded for their time and effort with access to CDS </a:t>
            </a:r>
            <a:r>
              <a:rPr lang="en-US" sz="1200" dirty="0" smtClean="0"/>
              <a:t>data through </a:t>
            </a:r>
            <a:r>
              <a:rPr lang="en-US" sz="1200" dirty="0"/>
              <a:t>a self-service </a:t>
            </a:r>
            <a:r>
              <a:rPr lang="en-US" sz="1200" dirty="0" smtClean="0"/>
              <a:t>portal that </a:t>
            </a:r>
            <a:r>
              <a:rPr lang="en-US" sz="1200" dirty="0"/>
              <a:t>enables </a:t>
            </a:r>
            <a:r>
              <a:rPr lang="en-US" sz="1200" dirty="0" smtClean="0"/>
              <a:t>them to </a:t>
            </a:r>
            <a:r>
              <a:rPr lang="en-US" sz="1200" dirty="0"/>
              <a:t>benchmark their IT organizations against those of their peers</a:t>
            </a:r>
            <a:r>
              <a:rPr lang="en-US" sz="1200" dirty="0" smtClean="0"/>
              <a:t>. In addition to gaining access to CDS data, institutions also participate in CDS for the following reasons:</a:t>
            </a:r>
          </a:p>
          <a:p>
            <a:pPr marL="0" indent="0">
              <a:buNone/>
            </a:pPr>
            <a:endParaRPr lang="en-US" sz="1200" dirty="0" smtClean="0"/>
          </a:p>
          <a:p>
            <a:pPr marL="461963" lvl="1"/>
            <a:r>
              <a:rPr lang="en-US" sz="1200" dirty="0" smtClean="0"/>
              <a:t>To study their IT organization </a:t>
            </a:r>
          </a:p>
          <a:p>
            <a:pPr marL="461963" lvl="1"/>
            <a:r>
              <a:rPr lang="en-US" sz="1200" dirty="0" smtClean="0"/>
              <a:t>To benchmark against past performance</a:t>
            </a:r>
          </a:p>
          <a:p>
            <a:pPr marL="461963" lvl="1"/>
            <a:r>
              <a:rPr lang="en-US" sz="1200" dirty="0" smtClean="0"/>
              <a:t>To look at trends over time</a:t>
            </a:r>
          </a:p>
          <a:p>
            <a:pPr marL="461963" lvl="1"/>
            <a:r>
              <a:rPr lang="en-US" sz="1200" dirty="0" smtClean="0"/>
              <a:t>To start gathering and using metrics</a:t>
            </a:r>
          </a:p>
          <a:p>
            <a:pPr marL="461963" lvl="1"/>
            <a:r>
              <a:rPr lang="en-US" sz="1200" dirty="0" smtClean="0"/>
              <a:t>To have data available “just in case”</a:t>
            </a:r>
          </a:p>
        </p:txBody>
      </p:sp>
      <p:sp>
        <p:nvSpPr>
          <p:cNvPr id="4" name="Slide Number Placeholder 3"/>
          <p:cNvSpPr>
            <a:spLocks noGrp="1"/>
          </p:cNvSpPr>
          <p:nvPr>
            <p:ph type="sldNum" sz="quarter" idx="4"/>
          </p:nvPr>
        </p:nvSpPr>
        <p:spPr/>
        <p:txBody>
          <a:bodyPr/>
          <a:lstStyle/>
          <a:p>
            <a:fld id="{57E31C96-9645-D544-B01F-A6D62502A709}" type="slidenum">
              <a:rPr lang="en-US" smtClean="0"/>
              <a:pPr/>
              <a:t>3</a:t>
            </a:fld>
            <a:endParaRPr lang="en-US"/>
          </a:p>
        </p:txBody>
      </p:sp>
    </p:spTree>
    <p:extLst>
      <p:ext uri="{BB962C8B-B14F-4D97-AF65-F5344CB8AC3E}">
        <p14:creationId xmlns:p14="http://schemas.microsoft.com/office/powerpoint/2010/main" val="3740869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30</a:t>
            </a:fld>
            <a:endParaRPr lang="en-US"/>
          </a:p>
        </p:txBody>
      </p:sp>
      <p:graphicFrame>
        <p:nvGraphicFramePr>
          <p:cNvPr id="5" name="Chart 4"/>
          <p:cNvGraphicFramePr/>
          <p:nvPr>
            <p:extLst>
              <p:ext uri="{D42A27DB-BD31-4B8C-83A1-F6EECF244321}">
                <p14:modId xmlns:p14="http://schemas.microsoft.com/office/powerpoint/2010/main" val="1434671282"/>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70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a:t>
            </a:r>
            <a:r>
              <a:rPr lang="en-US" sz="2000" dirty="0" smtClean="0">
                <a:solidFill>
                  <a:srgbClr val="000000"/>
                </a:solidFill>
                <a:ea typeface="Lucida Grande"/>
              </a:rPr>
              <a:t>Professional Development </a:t>
            </a:r>
            <a:r>
              <a:rPr lang="en-US" sz="2000" dirty="0">
                <a:solidFill>
                  <a:srgbClr val="000000"/>
                </a:solidFill>
                <a:ea typeface="Lucida Grande"/>
              </a:rPr>
              <a:t>spending per central IT staff FTE</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1954001010"/>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31</a:t>
            </a:fld>
            <a:endParaRPr lang="en-US"/>
          </a:p>
        </p:txBody>
      </p:sp>
    </p:spTree>
    <p:extLst>
      <p:ext uri="{BB962C8B-B14F-4D97-AF65-F5344CB8AC3E}">
        <p14:creationId xmlns:p14="http://schemas.microsoft.com/office/powerpoint/2010/main" val="1422424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a:t>
            </a:r>
            <a:r>
              <a:rPr lang="en-US" sz="2000" dirty="0" smtClean="0">
                <a:solidFill>
                  <a:srgbClr val="000000"/>
                </a:solidFill>
                <a:ea typeface="Lucida Grande"/>
              </a:rPr>
              <a:t>Professional Development </a:t>
            </a:r>
            <a:r>
              <a:rPr lang="en-US" sz="2000" dirty="0">
                <a:solidFill>
                  <a:srgbClr val="000000"/>
                </a:solidFill>
                <a:ea typeface="Lucida Grande"/>
              </a:rPr>
              <a:t>spending per central IT staff </a:t>
            </a:r>
            <a:r>
              <a:rPr lang="en-US" sz="2000" dirty="0" smtClean="0">
                <a:solidFill>
                  <a:srgbClr val="000000"/>
                </a:solidFill>
                <a:ea typeface="Lucida Grande"/>
              </a:rPr>
              <a:t>FTE,</a:t>
            </a:r>
            <a:br>
              <a:rPr lang="en-US" sz="2000" dirty="0" smtClean="0">
                <a:solidFill>
                  <a:srgbClr val="000000"/>
                </a:solidFill>
                <a:ea typeface="Lucida Grande"/>
              </a:rPr>
            </a:br>
            <a:r>
              <a:rPr lang="en-US" sz="2000" dirty="0" smtClean="0">
                <a:solidFill>
                  <a:srgbClr val="000000"/>
                </a:solidFill>
                <a:ea typeface="Lucida Grande"/>
              </a:rPr>
              <a:t>four-year trend</a:t>
            </a:r>
            <a:endParaRPr lang="en-US" sz="2000" dirty="0"/>
          </a:p>
        </p:txBody>
      </p:sp>
      <p:graphicFrame>
        <p:nvGraphicFramePr>
          <p:cNvPr id="3" name="Chart 2"/>
          <p:cNvGraphicFramePr/>
          <p:nvPr>
            <p:extLst>
              <p:ext uri="{D42A27DB-BD31-4B8C-83A1-F6EECF244321}">
                <p14:modId xmlns:p14="http://schemas.microsoft.com/office/powerpoint/2010/main" val="1958915744"/>
              </p:ext>
            </p:extLst>
          </p:nvPr>
        </p:nvGraphicFramePr>
        <p:xfrm>
          <a:off x="0" y="9906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32</a:t>
            </a:fld>
            <a:endParaRPr lang="en-US"/>
          </a:p>
        </p:txBody>
      </p:sp>
    </p:spTree>
    <p:extLst>
      <p:ext uri="{BB962C8B-B14F-4D97-AF65-F5344CB8AC3E}">
        <p14:creationId xmlns:p14="http://schemas.microsoft.com/office/powerpoint/2010/main" val="3607209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 Services</a:t>
            </a:r>
            <a:endParaRPr lang="en-US" sz="2800" dirty="0"/>
          </a:p>
        </p:txBody>
      </p:sp>
      <p:sp>
        <p:nvSpPr>
          <p:cNvPr id="3" name="Content Placeholder 2"/>
          <p:cNvSpPr>
            <a:spLocks noGrp="1"/>
          </p:cNvSpPr>
          <p:nvPr>
            <p:ph idx="1"/>
          </p:nvPr>
        </p:nvSpPr>
        <p:spPr>
          <a:xfrm>
            <a:off x="606829" y="1066801"/>
            <a:ext cx="8079971" cy="4851398"/>
          </a:xfrm>
        </p:spPr>
        <p:txBody>
          <a:bodyPr/>
          <a:lstStyle/>
          <a:p>
            <a:pPr marL="0" indent="0" defTabSz="457200">
              <a:spcBef>
                <a:spcPts val="0"/>
              </a:spcBef>
              <a:buClrTx/>
              <a:buNone/>
              <a:defRPr/>
            </a:pPr>
            <a:r>
              <a:rPr lang="en-US" sz="1200" dirty="0"/>
              <a:t>In a changing </a:t>
            </a:r>
            <a:r>
              <a:rPr lang="en-US" sz="1200" dirty="0" smtClean="0"/>
              <a:t>environment, </a:t>
            </a:r>
            <a:r>
              <a:rPr lang="en-US" sz="1200" dirty="0"/>
              <a:t>it is important to know which services are </a:t>
            </a:r>
            <a:r>
              <a:rPr lang="en-US" sz="1200" dirty="0" smtClean="0"/>
              <a:t>in demand and which are fading in importance; </a:t>
            </a:r>
            <a:r>
              <a:rPr lang="en-US" sz="1200" dirty="0"/>
              <a:t>which should stay local and which can be outsourced; </a:t>
            </a:r>
            <a:r>
              <a:rPr lang="en-US" sz="1200" dirty="0" smtClean="0"/>
              <a:t>and which </a:t>
            </a:r>
            <a:r>
              <a:rPr lang="en-US" sz="1200" dirty="0"/>
              <a:t>must </a:t>
            </a:r>
            <a:r>
              <a:rPr lang="en-US" sz="1200" dirty="0" smtClean="0"/>
              <a:t>have mobile deployment or be accessible </a:t>
            </a:r>
            <a:r>
              <a:rPr lang="en-US" sz="1200" dirty="0"/>
              <a:t>via the cloud</a:t>
            </a:r>
            <a:r>
              <a:rPr lang="en-US" sz="1200" dirty="0" smtClean="0"/>
              <a:t>. It’s </a:t>
            </a:r>
            <a:r>
              <a:rPr lang="en-US" sz="1200" dirty="0"/>
              <a:t>important to provide the right services in the most efficient manner</a:t>
            </a:r>
            <a:r>
              <a:rPr lang="en-US" sz="1200" dirty="0" smtClean="0"/>
              <a:t>. CDS </a:t>
            </a:r>
            <a:r>
              <a:rPr lang="en-US" sz="1200" dirty="0"/>
              <a:t>has data that can help you understand how your peers are supporting users in </a:t>
            </a:r>
            <a:r>
              <a:rPr lang="en-US" sz="1200" dirty="0" smtClean="0"/>
              <a:t>mobile computing, </a:t>
            </a:r>
            <a:r>
              <a:rPr lang="en-US" sz="1200" dirty="0"/>
              <a:t>online education</a:t>
            </a:r>
            <a:r>
              <a:rPr lang="en-US" sz="1200" dirty="0" smtClean="0"/>
              <a:t>, and cloud environments. CDS data on faculty support services can </a:t>
            </a:r>
            <a:r>
              <a:rPr lang="en-US" sz="1200" dirty="0"/>
              <a:t>help you determine how to help your faculty optimize the use of technology in teaching and </a:t>
            </a:r>
            <a:r>
              <a:rPr lang="en-US" sz="1200" dirty="0" smtClean="0"/>
              <a:t>learning, and data </a:t>
            </a:r>
            <a:r>
              <a:rPr lang="en-US" sz="1200" dirty="0"/>
              <a:t>(including vendor/product, deployment, and management strategy) on 50 different information systems can help you strategize for an enterprise architecture that is right for you.</a:t>
            </a:r>
          </a:p>
          <a:p>
            <a:pPr marL="0" indent="0">
              <a:buNone/>
            </a:pPr>
            <a:endParaRPr lang="en-US" sz="1200" dirty="0"/>
          </a:p>
          <a:p>
            <a:pPr marL="0" indent="0">
              <a:buNone/>
            </a:pPr>
            <a:r>
              <a:rPr lang="en-US" sz="1200" dirty="0" smtClean="0"/>
              <a:t>The </a:t>
            </a:r>
            <a:r>
              <a:rPr lang="en-US" sz="1200" dirty="0"/>
              <a:t>metrics contained in this section can help you address the following questions:</a:t>
            </a:r>
          </a:p>
          <a:p>
            <a:pPr marL="461963" lvl="1"/>
            <a:r>
              <a:rPr lang="en-US" sz="1200" dirty="0"/>
              <a:t>What services should I provide</a:t>
            </a:r>
            <a:r>
              <a:rPr lang="en-US" sz="1200" dirty="0" smtClean="0"/>
              <a:t>?</a:t>
            </a:r>
            <a:endParaRPr lang="en-US" sz="1200" dirty="0"/>
          </a:p>
          <a:p>
            <a:pPr marL="461963" lvl="1"/>
            <a:r>
              <a:rPr lang="en-US" sz="1200" dirty="0"/>
              <a:t>How should I provide those services</a:t>
            </a:r>
            <a:r>
              <a:rPr lang="en-US" sz="1200" dirty="0" smtClean="0"/>
              <a:t>?</a:t>
            </a:r>
          </a:p>
          <a:p>
            <a:pPr marL="461963" lvl="1"/>
            <a:r>
              <a:rPr lang="en-US" sz="1200" dirty="0" smtClean="0"/>
              <a:t>How can I evaluate service efficiency or effectiveness?</a:t>
            </a: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33</a:t>
            </a:fld>
            <a:endParaRPr lang="en-US"/>
          </a:p>
        </p:txBody>
      </p:sp>
    </p:spTree>
    <p:extLst>
      <p:ext uri="{BB962C8B-B14F-4D97-AF65-F5344CB8AC3E}">
        <p14:creationId xmlns:p14="http://schemas.microsoft.com/office/powerpoint/2010/main" val="3768275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7E31C96-9645-D544-B01F-A6D62502A709}" type="slidenum">
              <a:rPr lang="en-US" smtClean="0"/>
              <a:pPr/>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62381291"/>
              </p:ext>
            </p:extLst>
          </p:nvPr>
        </p:nvGraphicFramePr>
        <p:xfrm>
          <a:off x="533400" y="1371600"/>
          <a:ext cx="8077200" cy="3243069"/>
        </p:xfrm>
        <a:graphic>
          <a:graphicData uri="http://schemas.openxmlformats.org/drawingml/2006/table">
            <a:tbl>
              <a:tblPr firstRow="1" bandRow="1">
                <a:tableStyleId>{793D81CF-94F2-401A-BA57-92F5A7B2D0C5}</a:tableStyleId>
              </a:tblPr>
              <a:tblGrid>
                <a:gridCol w="2362200">
                  <a:extLst>
                    <a:ext uri="{9D8B030D-6E8A-4147-A177-3AD203B41FA5}">
                      <a16:colId xmlns="" xmlns:a16="http://schemas.microsoft.com/office/drawing/2014/main" val="20000"/>
                    </a:ext>
                  </a:extLst>
                </a:gridCol>
                <a:gridCol w="5060092">
                  <a:extLst>
                    <a:ext uri="{9D8B030D-6E8A-4147-A177-3AD203B41FA5}">
                      <a16:colId xmlns="" xmlns:a16="http://schemas.microsoft.com/office/drawing/2014/main" val="20001"/>
                    </a:ext>
                  </a:extLst>
                </a:gridCol>
                <a:gridCol w="654908">
                  <a:extLst>
                    <a:ext uri="{9D8B030D-6E8A-4147-A177-3AD203B41FA5}">
                      <a16:colId xmlns="" xmlns:a16="http://schemas.microsoft.com/office/drawing/2014/main" val="20002"/>
                    </a:ext>
                  </a:extLst>
                </a:gridCol>
              </a:tblGrid>
              <a:tr h="256029">
                <a:tc>
                  <a:txBody>
                    <a:bodyPr/>
                    <a:lstStyle/>
                    <a:p>
                      <a:r>
                        <a:rPr lang="en-US" sz="1000" dirty="0" smtClean="0">
                          <a:latin typeface="Arial" panose="020B0604020202020204" pitchFamily="34" charset="0"/>
                          <a:cs typeface="Arial" panose="020B0604020202020204" pitchFamily="34" charset="0"/>
                        </a:rPr>
                        <a:t>IT Domain Area</a:t>
                      </a:r>
                      <a:endParaRPr lang="en-US"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r>
                        <a:rPr lang="en-US" sz="1000" dirty="0" smtClean="0">
                          <a:latin typeface="Arial" panose="020B0604020202020204" pitchFamily="34" charset="0"/>
                          <a:cs typeface="Arial" panose="020B0604020202020204" pitchFamily="34" charset="0"/>
                        </a:rPr>
                        <a:t>Metric</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Slide</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168348">
                <a:tc>
                  <a:txBody>
                    <a:bodyPr/>
                    <a:lstStyle/>
                    <a:p>
                      <a:r>
                        <a:rPr lang="en-US" sz="1000" dirty="0" smtClean="0">
                          <a:latin typeface="Arial" panose="020B0604020202020204" pitchFamily="34" charset="0"/>
                          <a:cs typeface="Arial" panose="020B0604020202020204" pitchFamily="34" charset="0"/>
                        </a:rPr>
                        <a:t>IT Organization,</a:t>
                      </a:r>
                      <a:r>
                        <a:rPr lang="en-US" sz="1000" baseline="0" dirty="0" smtClean="0">
                          <a:latin typeface="Arial" panose="020B0604020202020204" pitchFamily="34" charset="0"/>
                          <a:cs typeface="Arial" panose="020B0604020202020204" pitchFamily="34" charset="0"/>
                        </a:rPr>
                        <a:t> Staffing, and Financing</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000" dirty="0" smtClean="0">
                          <a:latin typeface="Arial" panose="020B0604020202020204" pitchFamily="34" charset="0"/>
                          <a:cs typeface="Arial" panose="020B0604020202020204" pitchFamily="34" charset="0"/>
                        </a:rPr>
                        <a:t>Institutions whose highest-ranking IT officer is on presidential cabinet</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35</a:t>
                      </a:r>
                      <a:endParaRPr lang="en-US" sz="1000" dirty="0">
                        <a:latin typeface="Arial" panose="020B0604020202020204" pitchFamily="34" charset="0"/>
                        <a:cs typeface="Arial" panose="020B0604020202020204" pitchFamily="34" charset="0"/>
                      </a:endParaRPr>
                    </a:p>
                  </a:txBody>
                  <a:tcPr anchor="ctr"/>
                </a:tc>
              </a:tr>
              <a:tr h="168348">
                <a:tc rowSpan="4">
                  <a:txBody>
                    <a:bodyPr/>
                    <a:lstStyle/>
                    <a:p>
                      <a:r>
                        <a:rPr lang="en-US" sz="1000" dirty="0" smtClean="0">
                          <a:latin typeface="Arial" panose="020B0604020202020204" pitchFamily="34" charset="0"/>
                          <a:cs typeface="Arial" panose="020B0604020202020204" pitchFamily="34" charset="0"/>
                        </a:rPr>
                        <a:t>Educational</a:t>
                      </a:r>
                      <a:r>
                        <a:rPr lang="en-US" sz="1000" baseline="0" dirty="0" smtClean="0">
                          <a:latin typeface="Arial" panose="020B0604020202020204" pitchFamily="34" charset="0"/>
                          <a:cs typeface="Arial" panose="020B0604020202020204" pitchFamily="34" charset="0"/>
                        </a:rPr>
                        <a:t> Technology Services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lvl="0"/>
                      <a:r>
                        <a:rPr lang="en-US" sz="1000" dirty="0" smtClean="0">
                          <a:latin typeface="Arial" panose="020B0604020202020204" pitchFamily="34" charset="0"/>
                          <a:cs typeface="Arial" panose="020B0604020202020204" pitchFamily="34" charset="0"/>
                        </a:rPr>
                        <a:t>Most common teaching and learning support services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36</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4"/>
                  </a:ext>
                </a:extLst>
              </a:tr>
              <a:tr h="168348">
                <a:tc vMerge="1">
                  <a:txBody>
                    <a:bodyPr/>
                    <a:lstStyle/>
                    <a:p>
                      <a:endParaRPr lang="en-US"/>
                    </a:p>
                  </a:txBody>
                  <a:tcPr/>
                </a:tc>
                <a:tc>
                  <a:txBody>
                    <a:bodyPr/>
                    <a:lstStyle/>
                    <a:p>
                      <a:pPr lvl="0"/>
                      <a:r>
                        <a:rPr lang="en-US" sz="1000" dirty="0" smtClean="0">
                          <a:latin typeface="Arial" panose="020B0604020202020204" pitchFamily="34" charset="0"/>
                          <a:cs typeface="Arial" panose="020B0604020202020204" pitchFamily="34" charset="0"/>
                        </a:rPr>
                        <a:t>Student FTEs per shared workstation provided by central IT</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37</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5"/>
                  </a:ext>
                </a:extLst>
              </a:tr>
              <a:tr h="168348">
                <a:tc vMerge="1">
                  <a:txBody>
                    <a:bodyPr/>
                    <a:lstStyle/>
                    <a:p>
                      <a:endParaRPr lang="en-US"/>
                    </a:p>
                  </a:txBody>
                  <a:tcPr/>
                </a:tc>
                <a:tc>
                  <a:txBody>
                    <a:bodyPr/>
                    <a:lstStyle/>
                    <a:p>
                      <a:pPr lvl="0"/>
                      <a:r>
                        <a:rPr lang="en-US" sz="1000" dirty="0" smtClean="0">
                          <a:latin typeface="Arial" panose="020B0604020202020204" pitchFamily="34" charset="0"/>
                          <a:cs typeface="Arial" panose="020B0604020202020204" pitchFamily="34" charset="0"/>
                        </a:rPr>
                        <a:t>Most commonly deployed e-learning technologies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38</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6"/>
                  </a:ext>
                </a:extLst>
              </a:tr>
              <a:tr h="0">
                <a:tc vMerge="1">
                  <a:txBody>
                    <a:bodyPr/>
                    <a:lstStyle/>
                    <a:p>
                      <a:endParaRPr lang="en-US" sz="1000" dirty="0"/>
                    </a:p>
                  </a:txBody>
                  <a:tcPr anchor="ctr"/>
                </a:tc>
                <a:tc>
                  <a:txBody>
                    <a:bodyPr/>
                    <a:lstStyle/>
                    <a:p>
                      <a:r>
                        <a:rPr lang="en-US" sz="1000" dirty="0" smtClean="0">
                          <a:latin typeface="Arial"/>
                          <a:cs typeface="Arial"/>
                        </a:rPr>
                        <a:t>Most commonly deployed student success technologies</a:t>
                      </a:r>
                      <a:endParaRPr lang="en-US" sz="1000" dirty="0">
                        <a:latin typeface="Arial"/>
                        <a:cs typeface="Arial"/>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a:cs typeface="Arial"/>
                        </a:rPr>
                        <a:t>39</a:t>
                      </a:r>
                      <a:endParaRPr lang="en-US" sz="1000" dirty="0">
                        <a:latin typeface="Arial"/>
                        <a:cs typeface="Arial"/>
                      </a:endParaRPr>
                    </a:p>
                  </a:txBody>
                  <a:tcPr anchor="ctr"/>
                </a:tc>
                <a:extLst>
                  <a:ext uri="{0D108BD9-81ED-4DB2-BD59-A6C34878D82A}">
                    <a16:rowId xmlns="" xmlns:a16="http://schemas.microsoft.com/office/drawing/2014/main" val="10007"/>
                  </a:ext>
                </a:extLst>
              </a:tr>
              <a:tr h="168348">
                <a:tc rowSpan="4">
                  <a:txBody>
                    <a:bodyPr/>
                    <a:lstStyle/>
                    <a:p>
                      <a:r>
                        <a:rPr lang="en-US" sz="1000" dirty="0" smtClean="0">
                          <a:latin typeface="Arial" panose="020B0604020202020204" pitchFamily="34" charset="0"/>
                          <a:cs typeface="Arial" panose="020B0604020202020204" pitchFamily="34" charset="0"/>
                        </a:rPr>
                        <a:t>Information Security</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Institutions that have conducted any sort of IT security risk assessment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40</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3"/>
                  </a:ext>
                </a:extLst>
              </a:tr>
              <a:tr h="168348">
                <a:tc vMerge="1">
                  <a:txBody>
                    <a:bodyPr/>
                    <a:lstStyle/>
                    <a:p>
                      <a:endParaRPr 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cs typeface="Arial" panose="020B0604020202020204" pitchFamily="34" charset="0"/>
                        </a:rPr>
                        <a:t>Institutions that have conducted an IT security risk assessment of cloud service or third-party providers </a:t>
                      </a: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41</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a:p>
                  </a:txBody>
                  <a:tcP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Identity Management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42</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Most commonly achieved information security practices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43</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4"/>
                  </a:ext>
                </a:extLst>
              </a:tr>
              <a:tr h="168348">
                <a:tc rowSpan="2">
                  <a:txBody>
                    <a:bodyPr/>
                    <a:lstStyle/>
                    <a:p>
                      <a:r>
                        <a:rPr lang="en-US" sz="1000" dirty="0" smtClean="0">
                          <a:latin typeface="Arial" panose="020B0604020202020204" pitchFamily="34" charset="0"/>
                          <a:cs typeface="Arial" panose="020B0604020202020204" pitchFamily="34" charset="0"/>
                        </a:rPr>
                        <a:t>Information Systems and Applications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commonly vendor managed (</a:t>
                      </a:r>
                      <a:r>
                        <a:rPr lang="en-US" sz="1000" b="0" i="0" u="none" strike="noStrike" dirty="0" err="1">
                          <a:solidFill>
                            <a:srgbClr val="000000"/>
                          </a:solidFill>
                          <a:effectLst/>
                          <a:latin typeface="Arial" panose="020B0604020202020204" pitchFamily="34" charset="0"/>
                          <a:cs typeface="Arial" panose="020B0604020202020204" pitchFamily="34" charset="0"/>
                        </a:rPr>
                        <a:t>SaaS</a:t>
                      </a:r>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44</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5"/>
                  </a:ext>
                </a:extLst>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likely to be replaced in the next three </a:t>
                      </a:r>
                      <a:r>
                        <a:rPr lang="en-US" sz="1000" b="0" i="0" u="none" strike="noStrike" dirty="0" smtClean="0">
                          <a:solidFill>
                            <a:srgbClr val="000000"/>
                          </a:solidFill>
                          <a:effectLst/>
                          <a:latin typeface="Arial" panose="020B0604020202020204" pitchFamily="34" charset="0"/>
                          <a:cs typeface="Arial" panose="020B0604020202020204" pitchFamily="34" charset="0"/>
                        </a:rPr>
                        <a:t>years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r"/>
                      <a:r>
                        <a:rPr lang="en-US" sz="1000" dirty="0" smtClean="0">
                          <a:latin typeface="Arial" panose="020B0604020202020204" pitchFamily="34" charset="0"/>
                          <a:cs typeface="Arial" panose="020B0604020202020204" pitchFamily="34" charset="0"/>
                        </a:rPr>
                        <a:t>45</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6"/>
                  </a:ext>
                </a:extLst>
              </a:tr>
            </a:tbl>
          </a:graphicData>
        </a:graphic>
      </p:graphicFrame>
      <p:sp>
        <p:nvSpPr>
          <p:cNvPr id="9" name="Title 1"/>
          <p:cNvSpPr>
            <a:spLocks noGrp="1"/>
          </p:cNvSpPr>
          <p:nvPr>
            <p:ph type="title"/>
          </p:nvPr>
        </p:nvSpPr>
        <p:spPr>
          <a:xfrm>
            <a:off x="606829" y="338675"/>
            <a:ext cx="8021782" cy="729971"/>
          </a:xfrm>
        </p:spPr>
        <p:txBody>
          <a:bodyPr/>
          <a:lstStyle/>
          <a:p>
            <a:r>
              <a:rPr lang="en-US" sz="2800" dirty="0" smtClean="0"/>
              <a:t>IT Services: Benchmarks</a:t>
            </a:r>
            <a:endParaRPr lang="en-US" sz="2800" dirty="0"/>
          </a:p>
        </p:txBody>
      </p:sp>
    </p:spTree>
    <p:extLst>
      <p:ext uri="{BB962C8B-B14F-4D97-AF65-F5344CB8AC3E}">
        <p14:creationId xmlns:p14="http://schemas.microsoft.com/office/powerpoint/2010/main" val="4232417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IT Organization, Staffing, and Financing: Highest-ranking IT officer is on presidential cabinet</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35</a:t>
            </a:fld>
            <a:endParaRPr lang="en-US"/>
          </a:p>
        </p:txBody>
      </p:sp>
      <p:graphicFrame>
        <p:nvGraphicFramePr>
          <p:cNvPr id="5" name="Chart 4"/>
          <p:cNvGraphicFramePr/>
          <p:nvPr>
            <p:extLst>
              <p:ext uri="{D42A27DB-BD31-4B8C-83A1-F6EECF244321}">
                <p14:modId xmlns:p14="http://schemas.microsoft.com/office/powerpoint/2010/main" val="571913044"/>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914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Educational Technology Services: Most common teaching and learning support </a:t>
            </a:r>
            <a:r>
              <a:rPr lang="en-US" sz="2000" dirty="0" smtClean="0">
                <a:solidFill>
                  <a:srgbClr val="000000"/>
                </a:solidFill>
              </a:rPr>
              <a:t>services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36</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903877852"/>
              </p:ext>
            </p:extLst>
          </p:nvPr>
        </p:nvGraphicFramePr>
        <p:xfrm>
          <a:off x="76200" y="1886512"/>
          <a:ext cx="8991600" cy="3551892"/>
        </p:xfrm>
        <a:graphic>
          <a:graphicData uri="http://schemas.openxmlformats.org/drawingml/2006/table">
            <a:tbl>
              <a:tblPr firstRow="1">
                <a:tableStyleId>{073A0DAA-6AF3-43AB-8588-CEC1D06C72B9}</a:tableStyleId>
              </a:tblPr>
              <a:tblGrid>
                <a:gridCol w="22098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998220">
                  <a:extLst>
                    <a:ext uri="{9D8B030D-6E8A-4147-A177-3AD203B41FA5}">
                      <a16:colId xmlns="" xmlns:a16="http://schemas.microsoft.com/office/drawing/2014/main" val="20002"/>
                    </a:ext>
                  </a:extLst>
                </a:gridCol>
                <a:gridCol w="824230">
                  <a:extLst>
                    <a:ext uri="{9D8B030D-6E8A-4147-A177-3AD203B41FA5}">
                      <a16:colId xmlns="" xmlns:a16="http://schemas.microsoft.com/office/drawing/2014/main" val="20003"/>
                    </a:ext>
                  </a:extLst>
                </a:gridCol>
                <a:gridCol w="824230">
                  <a:extLst>
                    <a:ext uri="{9D8B030D-6E8A-4147-A177-3AD203B41FA5}">
                      <a16:colId xmlns="" xmlns:a16="http://schemas.microsoft.com/office/drawing/2014/main" val="20004"/>
                    </a:ext>
                  </a:extLst>
                </a:gridCol>
                <a:gridCol w="824230">
                  <a:extLst>
                    <a:ext uri="{9D8B030D-6E8A-4147-A177-3AD203B41FA5}">
                      <a16:colId xmlns="" xmlns:a16="http://schemas.microsoft.com/office/drawing/2014/main" val="20005"/>
                    </a:ext>
                  </a:extLst>
                </a:gridCol>
                <a:gridCol w="824230">
                  <a:extLst>
                    <a:ext uri="{9D8B030D-6E8A-4147-A177-3AD203B41FA5}">
                      <a16:colId xmlns="" xmlns:a16="http://schemas.microsoft.com/office/drawing/2014/main" val="20006"/>
                    </a:ext>
                  </a:extLst>
                </a:gridCol>
                <a:gridCol w="824230">
                  <a:extLst>
                    <a:ext uri="{9D8B030D-6E8A-4147-A177-3AD203B41FA5}">
                      <a16:colId xmlns="" xmlns:a16="http://schemas.microsoft.com/office/drawing/2014/main" val="20007"/>
                    </a:ext>
                  </a:extLst>
                </a:gridCol>
                <a:gridCol w="824230">
                  <a:extLst>
                    <a:ext uri="{9D8B030D-6E8A-4147-A177-3AD203B41FA5}">
                      <a16:colId xmlns="" xmlns:a16="http://schemas.microsoft.com/office/drawing/2014/main" val="20008"/>
                    </a:ext>
                  </a:extLst>
                </a:gridCol>
              </a:tblGrid>
              <a:tr h="265481">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a:t>
                      </a:r>
                      <a:r>
                        <a:rPr lang="en-US" sz="1000" u="none" strike="noStrike" dirty="0" smtClean="0">
                          <a:effectLst/>
                          <a:latin typeface="Arial" panose="020B0604020202020204" pitchFamily="34" charset="0"/>
                          <a:cs typeface="Arial" panose="020B0604020202020204" pitchFamily="34" charset="0"/>
                        </a:rPr>
                        <a:t>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solidFill>
                      <a:schemeClr val="tx1"/>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extLst>
                  <a:ext uri="{0D108BD9-81ED-4DB2-BD59-A6C34878D82A}">
                    <a16:rowId xmlns="" xmlns:a16="http://schemas.microsoft.com/office/drawing/2014/main" val="10000"/>
                  </a:ext>
                </a:extLst>
              </a:tr>
              <a:tr h="382787">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Classroom </a:t>
                      </a:r>
                      <a:r>
                        <a:rPr lang="en-US" sz="1000" dirty="0">
                          <a:solidFill>
                            <a:srgbClr val="000000"/>
                          </a:solidFill>
                          <a:effectLst/>
                          <a:latin typeface="Arial" panose="020B0604020202020204" pitchFamily="34" charset="0"/>
                          <a:ea typeface="Times New Roman"/>
                          <a:cs typeface="Arial" panose="020B0604020202020204" pitchFamily="34" charset="0"/>
                        </a:rPr>
                        <a:t>technology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solidFill>
                            <a:srgbClr val="FF0000"/>
                          </a:solidFill>
                          <a:effectLst/>
                          <a:latin typeface="Arial" panose="020B0604020202020204" pitchFamily="34" charset="0"/>
                          <a:cs typeface="Arial" panose="020B0604020202020204" pitchFamily="34" charset="0"/>
                        </a:rPr>
                        <a:t> </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5">
                            <a:lumMod val="40000"/>
                            <a:lumOff val="60000"/>
                          </a:schemeClr>
                        </a:gs>
                        <a:gs pos="9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Classroom </a:t>
                      </a:r>
                      <a:r>
                        <a:rPr lang="en-US" sz="1000" dirty="0">
                          <a:solidFill>
                            <a:srgbClr val="000000"/>
                          </a:solidFill>
                          <a:effectLst/>
                          <a:latin typeface="Arial" panose="020B0604020202020204" pitchFamily="34" charset="0"/>
                          <a:ea typeface="Times New Roman"/>
                          <a:cs typeface="Arial" panose="020B0604020202020204" pitchFamily="34" charset="0"/>
                        </a:rPr>
                        <a:t>technology support for faculty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5">
                            <a:lumMod val="40000"/>
                            <a:lumOff val="60000"/>
                          </a:schemeClr>
                        </a:gs>
                        <a:gs pos="97000">
                          <a:schemeClr val="bg1"/>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2"/>
                  </a:ext>
                </a:extLst>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Learning management </a:t>
                      </a:r>
                      <a:r>
                        <a:rPr lang="en-US" sz="1000" dirty="0">
                          <a:solidFill>
                            <a:srgbClr val="000000"/>
                          </a:solidFill>
                          <a:effectLst/>
                          <a:latin typeface="Arial" panose="020B0604020202020204" pitchFamily="34" charset="0"/>
                          <a:ea typeface="Times New Roman"/>
                          <a:cs typeface="Arial" panose="020B0604020202020204" pitchFamily="34" charset="0"/>
                        </a:rPr>
                        <a:t>training for faculty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3"/>
                        </a:gs>
                        <a:gs pos="97000">
                          <a:schemeClr val="bg1"/>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Learning management </a:t>
                      </a:r>
                      <a:r>
                        <a:rPr lang="en-US" sz="1000" dirty="0">
                          <a:solidFill>
                            <a:srgbClr val="000000"/>
                          </a:solidFill>
                          <a:effectLst/>
                          <a:latin typeface="Arial" panose="020B0604020202020204" pitchFamily="34" charset="0"/>
                          <a:ea typeface="Times New Roman"/>
                          <a:cs typeface="Arial" panose="020B0604020202020204" pitchFamily="34" charset="0"/>
                        </a:rPr>
                        <a:t>support for faculty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100%</a:t>
                      </a:r>
                      <a:endParaRPr lang="en-US" sz="1000" dirty="0">
                        <a:effectLst/>
                        <a:latin typeface="Arial" panose="020B0604020202020204" pitchFamily="34" charset="0"/>
                        <a:ea typeface="Times New Roman"/>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bg1"/>
                        </a:gs>
                        <a:gs pos="96000">
                          <a:schemeClr val="accent3"/>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Faculty </a:t>
                      </a:r>
                      <a:r>
                        <a:rPr lang="en-US" sz="1000" dirty="0">
                          <a:solidFill>
                            <a:srgbClr val="000000"/>
                          </a:solidFill>
                          <a:effectLst/>
                          <a:latin typeface="Arial" panose="020B0604020202020204" pitchFamily="34" charset="0"/>
                          <a:ea typeface="Times New Roman"/>
                          <a:cs typeface="Arial" panose="020B0604020202020204" pitchFamily="34" charset="0"/>
                        </a:rPr>
                        <a:t>individual training in use of educational technology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a:solidFill>
                            <a:srgbClr val="000000"/>
                          </a:solidFill>
                          <a:effectLst/>
                          <a:latin typeface="Arial" panose="020B0604020202020204" pitchFamily="34" charset="0"/>
                          <a:ea typeface="Times New Roman"/>
                          <a:cs typeface="Arial" panose="020B0604020202020204" pitchFamily="34" charset="0"/>
                        </a:rPr>
                        <a:t>99%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bg1">
                            <a:lumMod val="75000"/>
                          </a:schemeClr>
                        </a:gs>
                        <a:gs pos="97000">
                          <a:schemeClr val="bg1"/>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a:gsLst>
                        <a:gs pos="88000">
                          <a:schemeClr val="accent2"/>
                        </a:gs>
                        <a:gs pos="89000">
                          <a:schemeClr val="bg1"/>
                        </a:gs>
                      </a:gsLst>
                      <a:lin ang="0" scaled="1"/>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3"/>
                        </a:gs>
                        <a:gs pos="97000">
                          <a:srgbClr val="FFFFFF"/>
                        </a:gs>
                      </a:gsLst>
                      <a:lin ang="0" scaled="1"/>
                      <a:tileRect/>
                    </a:gra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000000"/>
                          </a:solidFill>
                          <a:effectLst/>
                          <a:latin typeface="Arial" panose="020B0604020202020204" pitchFamily="34" charset="0"/>
                          <a:cs typeface="Arial" panose="020B0604020202020204" pitchFamily="34" charset="0"/>
                        </a:rPr>
                        <a:t>100</a:t>
                      </a:r>
                      <a:r>
                        <a:rPr lang="en-US" sz="100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000000"/>
                          </a:solidFill>
                          <a:effectLst/>
                          <a:latin typeface="Arial" panose="020B0604020202020204" pitchFamily="34" charset="0"/>
                          <a:cs typeface="Arial" panose="020B0604020202020204" pitchFamily="34" charset="0"/>
                        </a:rPr>
                        <a:t>100</a:t>
                      </a:r>
                      <a:r>
                        <a:rPr lang="en-US" sz="100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4"/>
                  </a:ext>
                </a:extLst>
              </a:tr>
              <a:tr h="540451">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Technology-enhanced spaces (e.g., labs, technology-enabled collaborative spaces, etc.)</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99%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a:gsLst>
                        <a:gs pos="96000">
                          <a:schemeClr val="bg1">
                            <a:lumMod val="75000"/>
                          </a:schemeClr>
                        </a:gs>
                        <a:gs pos="97000">
                          <a:schemeClr val="bg1"/>
                        </a:gs>
                      </a:gsLst>
                      <a:lin ang="0" scaled="1"/>
                    </a:grad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99%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a:gsLst>
                        <a:gs pos="97000">
                          <a:schemeClr val="bg1"/>
                        </a:gs>
                        <a:gs pos="96000">
                          <a:schemeClr val="accent2"/>
                        </a:gs>
                      </a:gsLst>
                      <a:lin ang="0" scaled="1"/>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3"/>
                        </a:gs>
                        <a:gs pos="97000">
                          <a:schemeClr val="bg1"/>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smtClean="0">
                          <a:solidFill>
                            <a:srgbClr val="000000"/>
                          </a:solidFill>
                          <a:effectLst/>
                          <a:latin typeface="Arial" panose="020B0604020202020204" pitchFamily="34" charset="0"/>
                          <a:cs typeface="Arial" panose="020B0604020202020204" pitchFamily="34" charset="0"/>
                        </a:rPr>
                        <a:t>97%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accent5">
                            <a:lumMod val="40000"/>
                            <a:lumOff val="60000"/>
                          </a:schemeClr>
                        </a:gs>
                        <a:gs pos="89000">
                          <a:schemeClr val="bg1"/>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82943362"/>
              </p:ext>
            </p:extLst>
          </p:nvPr>
        </p:nvGraphicFramePr>
        <p:xfrm>
          <a:off x="6019800" y="6457700"/>
          <a:ext cx="3048000" cy="324100"/>
        </p:xfrm>
        <a:graphic>
          <a:graphicData uri="http://schemas.openxmlformats.org/drawingml/2006/table">
            <a:tbl>
              <a:tblPr firstRow="1">
                <a:tableStyleId>{073A0DAA-6AF3-43AB-8588-CEC1D06C72B9}</a:tableStyleId>
              </a:tblPr>
              <a:tblGrid>
                <a:gridCol w="351692">
                  <a:extLst>
                    <a:ext uri="{9D8B030D-6E8A-4147-A177-3AD203B41FA5}">
                      <a16:colId xmlns="" xmlns:a16="http://schemas.microsoft.com/office/drawing/2014/main" val="20000"/>
                    </a:ext>
                  </a:extLst>
                </a:gridCol>
                <a:gridCol w="2696308">
                  <a:extLst>
                    <a:ext uri="{9D8B030D-6E8A-4147-A177-3AD203B41FA5}">
                      <a16:colId xmlns="" xmlns:a16="http://schemas.microsoft.com/office/drawing/2014/main" val="20001"/>
                    </a:ext>
                  </a:extLst>
                </a:gridCol>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service.</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0"/>
                  </a:ext>
                </a:extLst>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service.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199424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763000" cy="916247"/>
          </a:xfrm>
        </p:spPr>
        <p:txBody>
          <a:bodyPr/>
          <a:lstStyle/>
          <a:p>
            <a:r>
              <a:rPr lang="en-US" sz="2000" dirty="0">
                <a:solidFill>
                  <a:srgbClr val="000000"/>
                </a:solidFill>
              </a:rPr>
              <a:t>Educational Technology Services</a:t>
            </a:r>
            <a:r>
              <a:rPr lang="en-US" sz="2000" dirty="0" smtClean="0">
                <a:solidFill>
                  <a:srgbClr val="000000"/>
                </a:solidFill>
              </a:rPr>
              <a:t>: Student </a:t>
            </a:r>
            <a:r>
              <a:rPr lang="en-US" sz="2000" dirty="0">
                <a:solidFill>
                  <a:srgbClr val="000000"/>
                </a:solidFill>
              </a:rPr>
              <a:t>FTE per shared workstation provided by central </a:t>
            </a:r>
            <a:r>
              <a:rPr lang="en-US" sz="2000" dirty="0" smtClean="0">
                <a:solidFill>
                  <a:srgbClr val="000000"/>
                </a:solidFill>
              </a:rPr>
              <a:t>IT</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37</a:t>
            </a:fld>
            <a:endParaRPr lang="en-US"/>
          </a:p>
        </p:txBody>
      </p:sp>
      <p:sp>
        <p:nvSpPr>
          <p:cNvPr id="7" name="TextBox 6"/>
          <p:cNvSpPr txBox="1"/>
          <p:nvPr/>
        </p:nvSpPr>
        <p:spPr>
          <a:xfrm>
            <a:off x="434975" y="6396335"/>
            <a:ext cx="8686800" cy="461665"/>
          </a:xfrm>
          <a:prstGeom prst="rect">
            <a:avLst/>
          </a:prstGeom>
          <a:noFill/>
        </p:spPr>
        <p:txBody>
          <a:bodyPr wrap="square" rtlCol="0">
            <a:spAutoFit/>
          </a:bodyPr>
          <a:lstStyle/>
          <a:p>
            <a:pPr algn="r"/>
            <a:r>
              <a:rPr lang="en-US" sz="1200" i="1" dirty="0" smtClean="0"/>
              <a:t>* Sample sizes for lab/cluster workstations at AA institutions and virtual lab/cluster workstations provided by central IT at DR private institutions were too small to calculate an appropriate benchmark.</a:t>
            </a:r>
            <a:endParaRPr lang="en-US" sz="1200" i="1" dirty="0"/>
          </a:p>
        </p:txBody>
      </p:sp>
      <p:graphicFrame>
        <p:nvGraphicFramePr>
          <p:cNvPr id="6" name="Chart 5"/>
          <p:cNvGraphicFramePr/>
          <p:nvPr>
            <p:extLst>
              <p:ext uri="{D42A27DB-BD31-4B8C-83A1-F6EECF244321}">
                <p14:modId xmlns:p14="http://schemas.microsoft.com/office/powerpoint/2010/main" val="1822039735"/>
              </p:ext>
            </p:extLst>
          </p:nvPr>
        </p:nvGraphicFramePr>
        <p:xfrm>
          <a:off x="228600" y="838200"/>
          <a:ext cx="86868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560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Educational Technology Services: Most commonly deployed e-learning technologies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38</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11291615"/>
              </p:ext>
            </p:extLst>
          </p:nvPr>
        </p:nvGraphicFramePr>
        <p:xfrm>
          <a:off x="76200" y="1886512"/>
          <a:ext cx="8991600" cy="3011441"/>
        </p:xfrm>
        <a:graphic>
          <a:graphicData uri="http://schemas.openxmlformats.org/drawingml/2006/table">
            <a:tbl>
              <a:tblPr firstRow="1">
                <a:tableStyleId>{073A0DAA-6AF3-43AB-8588-CEC1D06C72B9}</a:tableStyleId>
              </a:tblPr>
              <a:tblGrid>
                <a:gridCol w="22098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998220">
                  <a:extLst>
                    <a:ext uri="{9D8B030D-6E8A-4147-A177-3AD203B41FA5}">
                      <a16:colId xmlns="" xmlns:a16="http://schemas.microsoft.com/office/drawing/2014/main" val="20002"/>
                    </a:ext>
                  </a:extLst>
                </a:gridCol>
                <a:gridCol w="824230">
                  <a:extLst>
                    <a:ext uri="{9D8B030D-6E8A-4147-A177-3AD203B41FA5}">
                      <a16:colId xmlns="" xmlns:a16="http://schemas.microsoft.com/office/drawing/2014/main" val="20003"/>
                    </a:ext>
                  </a:extLst>
                </a:gridCol>
                <a:gridCol w="824230">
                  <a:extLst>
                    <a:ext uri="{9D8B030D-6E8A-4147-A177-3AD203B41FA5}">
                      <a16:colId xmlns="" xmlns:a16="http://schemas.microsoft.com/office/drawing/2014/main" val="20004"/>
                    </a:ext>
                  </a:extLst>
                </a:gridCol>
                <a:gridCol w="824230">
                  <a:extLst>
                    <a:ext uri="{9D8B030D-6E8A-4147-A177-3AD203B41FA5}">
                      <a16:colId xmlns="" xmlns:a16="http://schemas.microsoft.com/office/drawing/2014/main" val="20005"/>
                    </a:ext>
                  </a:extLst>
                </a:gridCol>
                <a:gridCol w="824230">
                  <a:extLst>
                    <a:ext uri="{9D8B030D-6E8A-4147-A177-3AD203B41FA5}">
                      <a16:colId xmlns="" xmlns:a16="http://schemas.microsoft.com/office/drawing/2014/main" val="20006"/>
                    </a:ext>
                  </a:extLst>
                </a:gridCol>
                <a:gridCol w="824230">
                  <a:extLst>
                    <a:ext uri="{9D8B030D-6E8A-4147-A177-3AD203B41FA5}">
                      <a16:colId xmlns="" xmlns:a16="http://schemas.microsoft.com/office/drawing/2014/main" val="20007"/>
                    </a:ext>
                  </a:extLst>
                </a:gridCol>
                <a:gridCol w="824230">
                  <a:extLst>
                    <a:ext uri="{9D8B030D-6E8A-4147-A177-3AD203B41FA5}">
                      <a16:colId xmlns="" xmlns:a16="http://schemas.microsoft.com/office/drawing/2014/main" val="20008"/>
                    </a:ext>
                  </a:extLst>
                </a:gridCol>
              </a:tblGrid>
              <a:tr h="265481">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a:t>
                      </a:r>
                      <a:r>
                        <a:rPr lang="en-US" sz="1000" u="none" strike="noStrike" dirty="0" smtClean="0">
                          <a:effectLst/>
                          <a:latin typeface="Arial" panose="020B0604020202020204" pitchFamily="34" charset="0"/>
                          <a:cs typeface="Arial" panose="020B0604020202020204" pitchFamily="34" charset="0"/>
                        </a:rPr>
                        <a:t>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extLst>
                  <a:ext uri="{0D108BD9-81ED-4DB2-BD59-A6C34878D82A}">
                    <a16:rowId xmlns="" xmlns:a16="http://schemas.microsoft.com/office/drawing/2014/main" val="10000"/>
                  </a:ext>
                </a:extLst>
              </a:tr>
              <a:tr h="382787">
                <a:tc>
                  <a:txBody>
                    <a:bodyPr/>
                    <a:lstStyle/>
                    <a:p>
                      <a:pPr algn="l" fontAlgn="ctr"/>
                      <a:r>
                        <a:rPr lang="en-US" sz="1000" b="0" i="0" u="none" strike="noStrike" dirty="0">
                          <a:solidFill>
                            <a:srgbClr val="000000"/>
                          </a:solidFill>
                          <a:effectLst/>
                          <a:latin typeface="Arial"/>
                        </a:rPr>
                        <a:t>Full function online learning delivery 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chemeClr val="tx1"/>
                          </a:solidFill>
                          <a:effectLst/>
                          <a:latin typeface="Arial"/>
                        </a:rPr>
                        <a:t>91%</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1000">
                          <a:schemeClr val="bg1">
                            <a:lumMod val="75000"/>
                          </a:schemeClr>
                        </a:gs>
                        <a:gs pos="92000">
                          <a:srgbClr val="FFFFFF"/>
                        </a:gs>
                      </a:gsLst>
                      <a:lin ang="0" scaled="1"/>
                      <a:tileRect/>
                    </a:gradFill>
                  </a:tcPr>
                </a:tc>
                <a:tc>
                  <a:txBody>
                    <a:bodyPr/>
                    <a:lstStyle/>
                    <a:p>
                      <a:pPr algn="ctr" fontAlgn="ctr"/>
                      <a:r>
                        <a:rPr lang="pt-BR" sz="1000" b="0" i="0" u="none" strike="noStrike" dirty="0">
                          <a:solidFill>
                            <a:schemeClr val="tx1"/>
                          </a:solidFill>
                          <a:effectLst/>
                          <a:latin typeface="Arial"/>
                        </a:rPr>
                        <a:t>99%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9000">
                          <a:schemeClr val="accent2"/>
                        </a:gs>
                        <a:gs pos="100000">
                          <a:srgbClr val="FFFFFF"/>
                        </a:gs>
                      </a:gsLst>
                      <a:lin ang="0" scaled="1"/>
                      <a:tileRect/>
                    </a:gradFill>
                  </a:tcPr>
                </a:tc>
                <a:tc>
                  <a:txBody>
                    <a:bodyPr/>
                    <a:lstStyle/>
                    <a:p>
                      <a:pPr algn="ctr" fontAlgn="ctr"/>
                      <a:r>
                        <a:rPr lang="en-US" sz="1000" b="0" i="0" u="none" strike="noStrike" dirty="0" smtClean="0">
                          <a:solidFill>
                            <a:schemeClr val="tx1"/>
                          </a:solidFill>
                          <a:effectLst/>
                          <a:latin typeface="Arial"/>
                        </a:rPr>
                        <a:t>68%</a:t>
                      </a:r>
                      <a:endParaRPr lang="en-U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8000">
                          <a:schemeClr val="accent3"/>
                        </a:gs>
                        <a:gs pos="69000">
                          <a:srgbClr val="FFFFFF"/>
                        </a:gs>
                      </a:gsLst>
                      <a:lin ang="0" scaled="1"/>
                      <a:tileRect/>
                    </a:gradFill>
                  </a:tcPr>
                </a:tc>
                <a:tc>
                  <a:txBody>
                    <a:bodyPr/>
                    <a:lstStyle/>
                    <a:p>
                      <a:pPr algn="ctr" fontAlgn="ctr"/>
                      <a:r>
                        <a:rPr lang="pt-BR" sz="1000" b="0" i="0" u="none" strike="noStrike" dirty="0" smtClean="0">
                          <a:solidFill>
                            <a:schemeClr val="tx1"/>
                          </a:solidFill>
                          <a:effectLst/>
                          <a:latin typeface="Arial"/>
                        </a:rPr>
                        <a:t>97%</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5"/>
                        </a:gs>
                        <a:gs pos="97000">
                          <a:schemeClr val="bg1"/>
                        </a:gs>
                      </a:gsLst>
                      <a:lin ang="0" scaled="1"/>
                      <a:tileRect/>
                    </a:gradFill>
                  </a:tcPr>
                </a:tc>
                <a:tc>
                  <a:txBody>
                    <a:bodyPr/>
                    <a:lstStyle/>
                    <a:p>
                      <a:pPr algn="ctr" fontAlgn="ctr"/>
                      <a:r>
                        <a:rPr lang="it-IT" sz="1000" b="0" i="0" u="none" strike="noStrike" dirty="0" smtClean="0">
                          <a:solidFill>
                            <a:schemeClr val="tx1"/>
                          </a:solidFill>
                          <a:effectLst/>
                          <a:latin typeface="Arial"/>
                        </a:rPr>
                        <a:t>93%</a:t>
                      </a:r>
                      <a:endParaRPr lang="it-IT"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accent5">
                            <a:lumMod val="40000"/>
                            <a:lumOff val="60000"/>
                          </a:schemeClr>
                        </a:gs>
                        <a:gs pos="94000">
                          <a:srgbClr val="FFFFFF"/>
                        </a:gs>
                      </a:gsLst>
                      <a:lin ang="0" scaled="1"/>
                      <a:tileRect/>
                    </a:gradFill>
                  </a:tcPr>
                </a:tc>
                <a:tc>
                  <a:txBody>
                    <a:bodyPr/>
                    <a:lstStyle/>
                    <a:p>
                      <a:pPr algn="ctr" fontAlgn="ctr"/>
                      <a:r>
                        <a:rPr lang="pt-BR" sz="1000" b="0" i="0" u="none" strike="noStrike" dirty="0" smtClean="0">
                          <a:solidFill>
                            <a:schemeClr val="tx1"/>
                          </a:solidFill>
                          <a:effectLst/>
                          <a:latin typeface="Arial"/>
                        </a:rPr>
                        <a:t>97%</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6"/>
                        </a:gs>
                        <a:gs pos="97000">
                          <a:srgbClr val="FFFFFF"/>
                        </a:gs>
                      </a:gsLst>
                      <a:lin ang="0" scaled="1"/>
                      <a:tileRect/>
                    </a:gradFill>
                  </a:tcPr>
                </a:tc>
                <a:tc>
                  <a:txBody>
                    <a:bodyPr/>
                    <a:lstStyle/>
                    <a:p>
                      <a:pPr algn="ctr" fontAlgn="ctr"/>
                      <a:r>
                        <a:rPr lang="pt-BR" sz="1000" b="0" i="0" u="none" strike="noStrike" dirty="0" smtClean="0">
                          <a:solidFill>
                            <a:schemeClr val="tx1"/>
                          </a:solidFill>
                          <a:effectLst/>
                          <a:latin typeface="Arial"/>
                        </a:rPr>
                        <a:t>94%</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4000">
                          <a:schemeClr val="bg1"/>
                        </a:gs>
                        <a:gs pos="93000">
                          <a:schemeClr val="accent6">
                            <a:lumMod val="40000"/>
                            <a:lumOff val="60000"/>
                          </a:schemeClr>
                        </a:gs>
                      </a:gsLst>
                      <a:lin ang="0" scaled="1"/>
                      <a:tileRect/>
                    </a:gradFill>
                  </a:tcPr>
                </a:tc>
                <a:extLst>
                  <a:ext uri="{0D108BD9-81ED-4DB2-BD59-A6C34878D82A}">
                    <a16:rowId xmlns="" xmlns:a16="http://schemas.microsoft.com/office/drawing/2014/main" val="10001"/>
                  </a:ext>
                </a:extLst>
              </a:tr>
              <a:tr h="540451">
                <a:tc>
                  <a:txBody>
                    <a:bodyPr/>
                    <a:lstStyle/>
                    <a:p>
                      <a:pPr algn="l" fontAlgn="ctr"/>
                      <a:r>
                        <a:rPr lang="en-US" sz="1000" b="0" i="0" u="none" strike="noStrike">
                          <a:solidFill>
                            <a:srgbClr val="000000"/>
                          </a:solidFill>
                          <a:effectLst/>
                          <a:latin typeface="Arial"/>
                        </a:rPr>
                        <a:t>Student evaluation of teaching effectiveness</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smtClean="0">
                          <a:solidFill>
                            <a:schemeClr val="tx1"/>
                          </a:solidFill>
                          <a:effectLst/>
                          <a:latin typeface="Arial"/>
                        </a:rPr>
                        <a:t>91%</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1000">
                          <a:schemeClr val="bg1">
                            <a:lumMod val="75000"/>
                          </a:schemeClr>
                        </a:gs>
                        <a:gs pos="91000">
                          <a:schemeClr val="bg1">
                            <a:lumMod val="75000"/>
                          </a:schemeClr>
                        </a:gs>
                        <a:gs pos="92000">
                          <a:schemeClr val="bg1"/>
                        </a:gs>
                      </a:gsLst>
                      <a:lin ang="0" scaled="1"/>
                      <a:tileRect/>
                    </a:gradFill>
                  </a:tcPr>
                </a:tc>
                <a:tc>
                  <a:txBody>
                    <a:bodyPr/>
                    <a:lstStyle/>
                    <a:p>
                      <a:pPr algn="ctr" fontAlgn="ctr"/>
                      <a:r>
                        <a:rPr lang="fi-FI" sz="1000" b="0" i="0" u="none" strike="noStrike" dirty="0">
                          <a:solidFill>
                            <a:schemeClr val="tx1"/>
                          </a:solidFill>
                          <a:effectLst/>
                          <a:latin typeface="Arial"/>
                        </a:rPr>
                        <a:t>87%</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7000">
                          <a:schemeClr val="accent2"/>
                        </a:gs>
                        <a:gs pos="88000">
                          <a:srgbClr val="FFFFFF"/>
                        </a:gs>
                      </a:gsLst>
                      <a:lin ang="0" scaled="1"/>
                      <a:tileRect/>
                    </a:gradFill>
                  </a:tcPr>
                </a:tc>
                <a:tc>
                  <a:txBody>
                    <a:bodyPr/>
                    <a:lstStyle/>
                    <a:p>
                      <a:pPr algn="ctr" fontAlgn="ctr"/>
                      <a:r>
                        <a:rPr lang="is-IS" sz="1000" b="0" i="0" u="none" strike="noStrike" dirty="0" smtClean="0">
                          <a:solidFill>
                            <a:schemeClr val="tx1"/>
                          </a:solidFill>
                          <a:effectLst/>
                          <a:latin typeface="Arial"/>
                        </a:rPr>
                        <a:t>87%</a:t>
                      </a:r>
                      <a:endParaRPr lang="is-I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7000">
                          <a:schemeClr val="bg1"/>
                        </a:gs>
                        <a:gs pos="88000">
                          <a:schemeClr val="bg1"/>
                        </a:gs>
                        <a:gs pos="86000">
                          <a:schemeClr val="accent3"/>
                        </a:gs>
                      </a:gsLst>
                      <a:lin ang="0" scaled="1"/>
                      <a:tileRect/>
                    </a:gradFill>
                  </a:tcPr>
                </a:tc>
                <a:tc>
                  <a:txBody>
                    <a:bodyPr/>
                    <a:lstStyle/>
                    <a:p>
                      <a:pPr algn="ctr" fontAlgn="ctr"/>
                      <a:r>
                        <a:rPr lang="pt-BR" sz="1000" b="0" i="0" u="none" strike="noStrike" dirty="0" smtClean="0">
                          <a:solidFill>
                            <a:schemeClr val="tx1"/>
                          </a:solidFill>
                          <a:effectLst/>
                          <a:latin typeface="Arial"/>
                        </a:rPr>
                        <a:t>90%</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5"/>
                        </a:gs>
                        <a:gs pos="90000">
                          <a:srgbClr val="FFFFFF"/>
                        </a:gs>
                      </a:gsLst>
                      <a:lin ang="0" scaled="1"/>
                      <a:tileRect/>
                    </a:gradFill>
                  </a:tcPr>
                </a:tc>
                <a:tc>
                  <a:txBody>
                    <a:bodyPr/>
                    <a:lstStyle/>
                    <a:p>
                      <a:pPr algn="ctr" fontAlgn="ctr"/>
                      <a:r>
                        <a:rPr lang="pt-BR" sz="1000" b="0" i="0" u="none" strike="noStrike" dirty="0" smtClean="0">
                          <a:solidFill>
                            <a:schemeClr val="tx1"/>
                          </a:solidFill>
                          <a:effectLst/>
                          <a:latin typeface="Arial"/>
                        </a:rPr>
                        <a:t>92%</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2000">
                          <a:schemeClr val="accent5">
                            <a:lumMod val="40000"/>
                            <a:lumOff val="60000"/>
                          </a:schemeClr>
                        </a:gs>
                        <a:gs pos="92000">
                          <a:srgbClr val="FFFFFF"/>
                        </a:gs>
                      </a:gsLst>
                      <a:lin ang="0" scaled="1"/>
                      <a:tileRect/>
                    </a:gradFill>
                  </a:tcPr>
                </a:tc>
                <a:tc>
                  <a:txBody>
                    <a:bodyPr/>
                    <a:lstStyle/>
                    <a:p>
                      <a:pPr algn="ctr" fontAlgn="ctr"/>
                      <a:r>
                        <a:rPr lang="pt-BR" sz="1000" b="0" i="0" u="none" strike="noStrike" dirty="0" smtClean="0">
                          <a:solidFill>
                            <a:schemeClr val="tx1"/>
                          </a:solidFill>
                          <a:effectLst/>
                          <a:latin typeface="Arial"/>
                        </a:rPr>
                        <a:t>94%</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4000">
                          <a:schemeClr val="accent6"/>
                        </a:gs>
                        <a:gs pos="94000">
                          <a:srgbClr val="FFFFFF"/>
                        </a:gs>
                      </a:gsLst>
                      <a:lin ang="0" scaled="1"/>
                      <a:tileRect/>
                    </a:gradFill>
                  </a:tcPr>
                </a:tc>
                <a:tc>
                  <a:txBody>
                    <a:bodyPr/>
                    <a:lstStyle/>
                    <a:p>
                      <a:pPr algn="ctr" fontAlgn="ctr"/>
                      <a:r>
                        <a:rPr lang="is-IS" sz="1000" b="0" i="0" u="none" strike="noStrike" dirty="0" smtClean="0">
                          <a:solidFill>
                            <a:schemeClr val="tx1"/>
                          </a:solidFill>
                          <a:effectLst/>
                          <a:latin typeface="Arial"/>
                        </a:rPr>
                        <a:t>98%</a:t>
                      </a:r>
                      <a:endParaRPr lang="is-I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8000">
                          <a:schemeClr val="accent6">
                            <a:lumMod val="40000"/>
                            <a:lumOff val="60000"/>
                          </a:schemeClr>
                        </a:gs>
                        <a:gs pos="98000">
                          <a:srgbClr val="FFFFFF"/>
                        </a:gs>
                      </a:gsLst>
                      <a:lin ang="0" scaled="1"/>
                      <a:tileRect/>
                    </a:gradFill>
                  </a:tcPr>
                </a:tc>
                <a:extLst>
                  <a:ext uri="{0D108BD9-81ED-4DB2-BD59-A6C34878D82A}">
                    <a16:rowId xmlns="" xmlns:a16="http://schemas.microsoft.com/office/drawing/2014/main" val="10002"/>
                  </a:ext>
                </a:extLst>
              </a:tr>
              <a:tr h="540451">
                <a:tc>
                  <a:txBody>
                    <a:bodyPr/>
                    <a:lstStyle/>
                    <a:p>
                      <a:pPr algn="l" fontAlgn="ctr"/>
                      <a:r>
                        <a:rPr lang="en-US" sz="1000" b="0" i="0" u="none" strike="noStrike">
                          <a:solidFill>
                            <a:srgbClr val="000000"/>
                          </a:solidFill>
                          <a:effectLst/>
                          <a:latin typeface="Arial"/>
                        </a:rPr>
                        <a:t>Collaboration tools for learning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fi-FI" sz="1000" b="0" i="0" u="none" strike="noStrike" dirty="0" smtClean="0">
                          <a:solidFill>
                            <a:schemeClr val="tx1"/>
                          </a:solidFill>
                          <a:effectLst/>
                          <a:latin typeface="Arial"/>
                        </a:rPr>
                        <a:t>90%</a:t>
                      </a:r>
                      <a:endParaRPr lang="fi-FI"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bg1">
                            <a:lumMod val="75000"/>
                          </a:schemeClr>
                        </a:gs>
                        <a:gs pos="91000">
                          <a:srgbClr val="FFFFFF"/>
                        </a:gs>
                      </a:gsLst>
                      <a:lin ang="0" scaled="1"/>
                      <a:tileRect/>
                    </a:gradFill>
                  </a:tcPr>
                </a:tc>
                <a:tc>
                  <a:txBody>
                    <a:bodyPr/>
                    <a:lstStyle/>
                    <a:p>
                      <a:pPr algn="ctr" fontAlgn="ctr"/>
                      <a:r>
                        <a:rPr lang="it-IT" sz="1000" b="0" i="0" u="none" strike="noStrike" dirty="0" smtClean="0">
                          <a:solidFill>
                            <a:schemeClr val="tx1"/>
                          </a:solidFill>
                          <a:effectLst/>
                          <a:latin typeface="Arial"/>
                        </a:rPr>
                        <a:t>86%</a:t>
                      </a:r>
                      <a:endParaRPr lang="it-IT"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2"/>
                        </a:gs>
                        <a:gs pos="87000">
                          <a:srgbClr val="FFFFFF"/>
                        </a:gs>
                      </a:gsLst>
                      <a:lin ang="0" scaled="1"/>
                      <a:tileRect/>
                    </a:gradFill>
                  </a:tcPr>
                </a:tc>
                <a:tc>
                  <a:txBody>
                    <a:bodyPr/>
                    <a:lstStyle/>
                    <a:p>
                      <a:pPr algn="ctr" fontAlgn="ctr"/>
                      <a:r>
                        <a:rPr lang="en-US" sz="1000" b="0" i="0" u="none" strike="noStrike" dirty="0" smtClean="0">
                          <a:solidFill>
                            <a:schemeClr val="tx1"/>
                          </a:solidFill>
                          <a:effectLst/>
                          <a:latin typeface="Arial"/>
                        </a:rPr>
                        <a:t>86</a:t>
                      </a:r>
                      <a:r>
                        <a:rPr lang="cs-CZ" sz="1000" b="0" i="0" u="none" strike="noStrike" dirty="0" smtClean="0">
                          <a:solidFill>
                            <a:schemeClr val="tx1"/>
                          </a:solidFill>
                          <a:effectLst/>
                          <a:latin typeface="Arial"/>
                        </a:rPr>
                        <a:t>%</a:t>
                      </a:r>
                      <a:endParaRPr lang="cs-CZ"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3"/>
                        </a:gs>
                        <a:gs pos="87000">
                          <a:srgbClr val="FFFFFF"/>
                        </a:gs>
                      </a:gsLst>
                      <a:lin ang="0" scaled="1"/>
                      <a:tileRect/>
                    </a:gradFill>
                  </a:tcPr>
                </a:tc>
                <a:tc>
                  <a:txBody>
                    <a:bodyPr/>
                    <a:lstStyle/>
                    <a:p>
                      <a:pPr algn="ctr" fontAlgn="ctr"/>
                      <a:r>
                        <a:rPr lang="pt-BR" sz="1000" b="0" i="0" u="none" strike="noStrike" dirty="0" smtClean="0">
                          <a:solidFill>
                            <a:schemeClr val="tx1"/>
                          </a:solidFill>
                          <a:effectLst/>
                          <a:latin typeface="Arial"/>
                        </a:rPr>
                        <a:t>94%</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accent5"/>
                        </a:gs>
                        <a:gs pos="94000">
                          <a:srgbClr val="FFFFFF"/>
                        </a:gs>
                      </a:gsLst>
                      <a:lin ang="0" scaled="1"/>
                      <a:tileRect/>
                    </a:gradFill>
                  </a:tcPr>
                </a:tc>
                <a:tc>
                  <a:txBody>
                    <a:bodyPr/>
                    <a:lstStyle/>
                    <a:p>
                      <a:pPr algn="ctr" fontAlgn="ctr"/>
                      <a:r>
                        <a:rPr lang="is-IS" sz="1000" b="0" i="0" u="none" strike="noStrike" dirty="0" smtClean="0">
                          <a:solidFill>
                            <a:schemeClr val="tx1"/>
                          </a:solidFill>
                          <a:effectLst/>
                          <a:latin typeface="Arial"/>
                        </a:rPr>
                        <a:t>85%</a:t>
                      </a:r>
                      <a:endParaRPr lang="is-I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bg1"/>
                        </a:gs>
                        <a:gs pos="85000">
                          <a:schemeClr val="accent5">
                            <a:lumMod val="40000"/>
                            <a:lumOff val="60000"/>
                          </a:schemeClr>
                        </a:gs>
                      </a:gsLst>
                      <a:lin ang="0" scaled="1"/>
                      <a:tileRect/>
                    </a:gradFill>
                  </a:tcPr>
                </a:tc>
                <a:tc>
                  <a:txBody>
                    <a:bodyPr/>
                    <a:lstStyle/>
                    <a:p>
                      <a:pPr algn="ctr" fontAlgn="ctr"/>
                      <a:r>
                        <a:rPr lang="is-IS" sz="1000" b="0" i="0" u="none" strike="noStrike" dirty="0" smtClean="0">
                          <a:solidFill>
                            <a:schemeClr val="tx1"/>
                          </a:solidFill>
                          <a:effectLst/>
                          <a:latin typeface="Arial"/>
                        </a:rPr>
                        <a:t>93%</a:t>
                      </a:r>
                      <a:endParaRPr lang="is-I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accent6"/>
                        </a:gs>
                        <a:gs pos="93000">
                          <a:srgbClr val="FFFFFF"/>
                        </a:gs>
                      </a:gsLst>
                      <a:lin ang="0" scaled="1"/>
                      <a:tileRect/>
                    </a:gradFill>
                  </a:tcPr>
                </a:tc>
                <a:tc>
                  <a:txBody>
                    <a:bodyPr/>
                    <a:lstStyle/>
                    <a:p>
                      <a:pPr algn="ctr" fontAlgn="ctr"/>
                      <a:r>
                        <a:rPr lang="en-US" sz="1000" b="0" i="0" u="none" strike="noStrike" dirty="0" smtClean="0">
                          <a:solidFill>
                            <a:schemeClr val="tx1"/>
                          </a:solidFill>
                          <a:effectLst/>
                          <a:latin typeface="Arial"/>
                        </a:rPr>
                        <a:t>96%</a:t>
                      </a:r>
                      <a:endParaRPr lang="en-U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6000">
                          <a:schemeClr val="accent6">
                            <a:lumMod val="40000"/>
                            <a:lumOff val="60000"/>
                          </a:schemeClr>
                        </a:gs>
                        <a:gs pos="96000">
                          <a:srgbClr val="FFFFFF"/>
                        </a:gs>
                      </a:gsLst>
                      <a:lin ang="0" scaled="1"/>
                      <a:tileRect/>
                    </a:gradFill>
                  </a:tcPr>
                </a:tc>
                <a:extLst>
                  <a:ext uri="{0D108BD9-81ED-4DB2-BD59-A6C34878D82A}">
                    <a16:rowId xmlns="" xmlns:a16="http://schemas.microsoft.com/office/drawing/2014/main" val="10003"/>
                  </a:ext>
                </a:extLst>
              </a:tr>
              <a:tr h="540451">
                <a:tc>
                  <a:txBody>
                    <a:bodyPr/>
                    <a:lstStyle/>
                    <a:p>
                      <a:pPr algn="l" fontAlgn="ctr"/>
                      <a:r>
                        <a:rPr lang="en-US" sz="1000" b="0" i="0" u="none" strike="noStrike" dirty="0">
                          <a:solidFill>
                            <a:srgbClr val="000000"/>
                          </a:solidFill>
                          <a:effectLst/>
                          <a:latin typeface="Arial"/>
                        </a:rPr>
                        <a:t>Real-time web- or </a:t>
                      </a:r>
                      <a:r>
                        <a:rPr lang="en-US" sz="1000" b="0" i="0" u="none" strike="noStrike" dirty="0" smtClean="0">
                          <a:solidFill>
                            <a:srgbClr val="000000"/>
                          </a:solidFill>
                          <a:effectLst/>
                          <a:latin typeface="Arial"/>
                        </a:rPr>
                        <a:t>videoconferencing </a:t>
                      </a:r>
                      <a:r>
                        <a:rPr lang="en-US" sz="1000" b="0" i="0" u="none" strike="noStrike" dirty="0">
                          <a:solidFill>
                            <a:srgbClr val="000000"/>
                          </a:solidFill>
                          <a:effectLst/>
                          <a:latin typeface="Arial"/>
                        </a:rPr>
                        <a:t>online learning environment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smtClean="0">
                          <a:solidFill>
                            <a:schemeClr val="tx1"/>
                          </a:solidFill>
                          <a:effectLst/>
                          <a:latin typeface="Arial"/>
                        </a:rPr>
                        <a:t>87%</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7000">
                          <a:schemeClr val="bg1">
                            <a:lumMod val="75000"/>
                          </a:schemeClr>
                        </a:gs>
                        <a:gs pos="88000">
                          <a:srgbClr val="FFFFFF"/>
                        </a:gs>
                      </a:gsLst>
                      <a:lin ang="0" scaled="1"/>
                      <a:tileRect/>
                    </a:gradFill>
                  </a:tcPr>
                </a:tc>
                <a:tc>
                  <a:txBody>
                    <a:bodyPr/>
                    <a:lstStyle/>
                    <a:p>
                      <a:pPr algn="ctr" fontAlgn="ctr"/>
                      <a:r>
                        <a:rPr lang="fi-FI" sz="1000" b="0" i="0" u="none" strike="noStrike" dirty="0" smtClean="0">
                          <a:solidFill>
                            <a:schemeClr val="tx1"/>
                          </a:solidFill>
                          <a:effectLst/>
                          <a:latin typeface="Arial"/>
                        </a:rPr>
                        <a:t>88%</a:t>
                      </a:r>
                      <a:endParaRPr lang="fi-FI"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accent2"/>
                        </a:gs>
                        <a:gs pos="89000">
                          <a:srgbClr val="FFFFFF"/>
                        </a:gs>
                      </a:gsLst>
                      <a:lin ang="0" scaled="1"/>
                      <a:tileRect/>
                    </a:gradFill>
                  </a:tcPr>
                </a:tc>
                <a:tc>
                  <a:txBody>
                    <a:bodyPr/>
                    <a:lstStyle/>
                    <a:p>
                      <a:pPr algn="ctr" fontAlgn="ctr"/>
                      <a:r>
                        <a:rPr lang="en-US" sz="1000" b="0" i="0" u="none" strike="noStrike" dirty="0" smtClean="0">
                          <a:solidFill>
                            <a:schemeClr val="tx1"/>
                          </a:solidFill>
                          <a:effectLst/>
                          <a:latin typeface="Arial"/>
                        </a:rPr>
                        <a:t>69%</a:t>
                      </a:r>
                      <a:endParaRPr lang="en-U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3"/>
                        </a:gs>
                        <a:gs pos="69000">
                          <a:schemeClr val="accent3"/>
                        </a:gs>
                        <a:gs pos="70000">
                          <a:schemeClr val="bg1"/>
                        </a:gs>
                      </a:gsLst>
                      <a:lin ang="0" scaled="1"/>
                      <a:tileRect/>
                    </a:gradFill>
                  </a:tcPr>
                </a:tc>
                <a:tc>
                  <a:txBody>
                    <a:bodyPr/>
                    <a:lstStyle/>
                    <a:p>
                      <a:pPr algn="ctr" fontAlgn="ctr"/>
                      <a:r>
                        <a:rPr lang="is-IS" sz="1000" b="0" i="0" u="none" strike="noStrike" dirty="0" smtClean="0">
                          <a:solidFill>
                            <a:schemeClr val="tx1"/>
                          </a:solidFill>
                          <a:effectLst/>
                          <a:latin typeface="Arial"/>
                        </a:rPr>
                        <a:t>90%</a:t>
                      </a:r>
                      <a:endParaRPr lang="is-IS"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5"/>
                        </a:gs>
                        <a:gs pos="90000">
                          <a:srgbClr val="FFFFFF"/>
                        </a:gs>
                      </a:gsLst>
                      <a:lin ang="0" scaled="1"/>
                      <a:tileRect/>
                    </a:gradFill>
                  </a:tcPr>
                </a:tc>
                <a:tc>
                  <a:txBody>
                    <a:bodyPr/>
                    <a:lstStyle/>
                    <a:p>
                      <a:pPr algn="ctr" fontAlgn="ctr"/>
                      <a:r>
                        <a:rPr lang="fi-FI" sz="1000" b="0" i="0" u="none" strike="noStrike" dirty="0" smtClean="0">
                          <a:solidFill>
                            <a:schemeClr val="tx1"/>
                          </a:solidFill>
                          <a:effectLst/>
                          <a:latin typeface="Arial"/>
                        </a:rPr>
                        <a:t>85%</a:t>
                      </a:r>
                      <a:endParaRPr lang="fi-FI"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rgbClr val="FFFFFF"/>
                        </a:gs>
                        <a:gs pos="85000">
                          <a:schemeClr val="accent5">
                            <a:lumMod val="40000"/>
                            <a:lumOff val="60000"/>
                          </a:schemeClr>
                        </a:gs>
                      </a:gsLst>
                      <a:lin ang="0" scaled="1"/>
                      <a:tileRect/>
                    </a:gradFill>
                  </a:tcPr>
                </a:tc>
                <a:tc>
                  <a:txBody>
                    <a:bodyPr/>
                    <a:lstStyle/>
                    <a:p>
                      <a:pPr algn="ctr" fontAlgn="ctr"/>
                      <a:r>
                        <a:rPr lang="it-IT" sz="1000" b="0" i="0" u="none" strike="noStrike" dirty="0">
                          <a:solidFill>
                            <a:schemeClr val="tx1"/>
                          </a:solidFill>
                          <a:effectLst/>
                          <a:latin typeface="Arial"/>
                        </a:rPr>
                        <a:t>95%</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5000">
                          <a:schemeClr val="accent6"/>
                        </a:gs>
                        <a:gs pos="95000">
                          <a:srgbClr val="FFFFFF"/>
                        </a:gs>
                      </a:gsLst>
                      <a:lin ang="0" scaled="1"/>
                      <a:tileRect/>
                    </a:gradFill>
                  </a:tcPr>
                </a:tc>
                <a:tc>
                  <a:txBody>
                    <a:bodyPr/>
                    <a:lstStyle/>
                    <a:p>
                      <a:pPr algn="ctr" fontAlgn="ctr"/>
                      <a:r>
                        <a:rPr lang="pt-BR" sz="1000" b="0" i="0" u="none" strike="noStrike" dirty="0" smtClean="0">
                          <a:solidFill>
                            <a:schemeClr val="tx1"/>
                          </a:solidFill>
                          <a:effectLst/>
                          <a:latin typeface="Arial"/>
                        </a:rPr>
                        <a:t>98%</a:t>
                      </a:r>
                      <a:endParaRPr lang="pt-BR"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8000">
                          <a:schemeClr val="accent6">
                            <a:lumMod val="40000"/>
                            <a:lumOff val="60000"/>
                          </a:schemeClr>
                        </a:gs>
                        <a:gs pos="98000">
                          <a:srgbClr val="FFFFFF"/>
                        </a:gs>
                      </a:gsLst>
                      <a:lin ang="0" scaled="1"/>
                      <a:tileRect/>
                    </a:gradFill>
                  </a:tcPr>
                </a:tc>
                <a:extLst>
                  <a:ext uri="{0D108BD9-81ED-4DB2-BD59-A6C34878D82A}">
                    <a16:rowId xmlns="" xmlns:a16="http://schemas.microsoft.com/office/drawing/2014/main" val="10004"/>
                  </a:ext>
                </a:extLst>
              </a:tr>
              <a:tr h="540451">
                <a:tc>
                  <a:txBody>
                    <a:bodyPr/>
                    <a:lstStyle/>
                    <a:p>
                      <a:pPr algn="l" fontAlgn="ctr"/>
                      <a:r>
                        <a:rPr lang="en-US" sz="1000" b="0" i="0" u="none" strike="noStrike" dirty="0" smtClean="0">
                          <a:solidFill>
                            <a:srgbClr val="000000"/>
                          </a:solidFill>
                          <a:effectLst/>
                          <a:latin typeface="Arial"/>
                        </a:rPr>
                        <a:t>Plagiarism-detection </a:t>
                      </a:r>
                      <a:r>
                        <a:rPr lang="en-US" sz="1000" b="0" i="0" u="none" strike="noStrike" dirty="0">
                          <a:solidFill>
                            <a:srgbClr val="000000"/>
                          </a:solidFill>
                          <a:effectLst/>
                          <a:latin typeface="Arial"/>
                        </a:rPr>
                        <a:t>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chemeClr val="tx1"/>
                          </a:solidFill>
                          <a:effectLst/>
                          <a:latin typeface="Arial"/>
                        </a:rPr>
                        <a:t>76%</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chemeClr val="bg1">
                            <a:lumMod val="75000"/>
                          </a:schemeClr>
                        </a:gs>
                        <a:gs pos="77000">
                          <a:srgbClr val="FFFFFF"/>
                        </a:gs>
                      </a:gsLst>
                      <a:lin ang="0" scaled="1"/>
                      <a:tileRect/>
                    </a:gradFill>
                  </a:tcPr>
                </a:tc>
                <a:tc>
                  <a:txBody>
                    <a:bodyPr/>
                    <a:lstStyle/>
                    <a:p>
                      <a:pPr algn="ctr" fontAlgn="ctr"/>
                      <a:r>
                        <a:rPr lang="pt-BR" sz="1000" b="0" i="0" u="none" strike="noStrike" dirty="0">
                          <a:solidFill>
                            <a:schemeClr val="tx1"/>
                          </a:solidFill>
                          <a:effectLst/>
                          <a:latin typeface="Arial"/>
                        </a:rPr>
                        <a:t>7</a:t>
                      </a:r>
                      <a:r>
                        <a:rPr lang="pt-BR" sz="1000" b="0" i="0" u="none" strike="noStrike" dirty="0" smtClean="0">
                          <a:solidFill>
                            <a:schemeClr val="tx1"/>
                          </a:solidFill>
                          <a:effectLst/>
                          <a:latin typeface="Arial"/>
                        </a:rPr>
                        <a:t>1</a:t>
                      </a:r>
                      <a:r>
                        <a:rPr lang="pt-BR" sz="1000" b="0" i="0" u="none" strike="noStrike" dirty="0">
                          <a:solidFill>
                            <a:schemeClr val="tx1"/>
                          </a:solidFill>
                          <a:effectLst/>
                          <a:latin typeface="Arial"/>
                        </a:rPr>
                        <a: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chemeClr val="accent2"/>
                        </a:gs>
                        <a:gs pos="72000">
                          <a:schemeClr val="bg1"/>
                        </a:gs>
                      </a:gsLst>
                      <a:lin ang="0" scaled="1"/>
                      <a:tileRect/>
                    </a:gradFill>
                  </a:tcPr>
                </a:tc>
                <a:tc>
                  <a:txBody>
                    <a:bodyPr/>
                    <a:lstStyle/>
                    <a:p>
                      <a:pPr algn="ctr" fontAlgn="ctr"/>
                      <a:r>
                        <a:rPr lang="pt-BR" sz="1000" b="0" i="0" u="none" strike="noStrike" dirty="0">
                          <a:solidFill>
                            <a:schemeClr val="tx1"/>
                          </a:solidFill>
                          <a:effectLst/>
                          <a:latin typeface="Arial"/>
                        </a:rPr>
                        <a:t>49%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chemeClr val="accent3"/>
                        </a:gs>
                        <a:gs pos="50000">
                          <a:srgbClr val="FFFFFF"/>
                        </a:gs>
                      </a:gsLst>
                      <a:lin ang="0" scaled="1"/>
                      <a:tileRect/>
                    </a:gradFill>
                  </a:tcPr>
                </a:tc>
                <a:tc>
                  <a:txBody>
                    <a:bodyPr/>
                    <a:lstStyle/>
                    <a:p>
                      <a:pPr algn="ctr" fontAlgn="ctr"/>
                      <a:r>
                        <a:rPr lang="fi-FI" sz="1000" b="0" i="0" u="none" strike="noStrike" dirty="0" smtClean="0">
                          <a:solidFill>
                            <a:schemeClr val="tx1"/>
                          </a:solidFill>
                          <a:effectLst/>
                          <a:latin typeface="Arial"/>
                        </a:rPr>
                        <a:t>88%</a:t>
                      </a:r>
                      <a:endParaRPr lang="fi-FI"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accent5"/>
                        </a:gs>
                        <a:gs pos="88000">
                          <a:srgbClr val="FFFFFF"/>
                        </a:gs>
                      </a:gsLst>
                      <a:lin ang="0" scaled="1"/>
                      <a:tileRect/>
                    </a:gradFill>
                  </a:tcPr>
                </a:tc>
                <a:tc>
                  <a:txBody>
                    <a:bodyPr/>
                    <a:lstStyle/>
                    <a:p>
                      <a:pPr algn="ctr" fontAlgn="ctr"/>
                      <a:r>
                        <a:rPr lang="cs-CZ" sz="1000" b="0" i="0" u="none" strike="noStrike" dirty="0" smtClean="0">
                          <a:solidFill>
                            <a:schemeClr val="tx1"/>
                          </a:solidFill>
                          <a:effectLst/>
                          <a:latin typeface="Arial"/>
                        </a:rPr>
                        <a:t>8</a:t>
                      </a:r>
                      <a:r>
                        <a:rPr lang="en-US" sz="1000" b="0" i="0" u="none" strike="noStrike" dirty="0" smtClean="0">
                          <a:solidFill>
                            <a:schemeClr val="tx1"/>
                          </a:solidFill>
                          <a:effectLst/>
                          <a:latin typeface="Arial"/>
                        </a:rPr>
                        <a:t>8</a:t>
                      </a:r>
                      <a:r>
                        <a:rPr lang="cs-CZ" sz="1000" b="0" i="0" u="none" strike="noStrike" dirty="0" smtClean="0">
                          <a:solidFill>
                            <a:schemeClr val="tx1"/>
                          </a:solidFill>
                          <a:effectLst/>
                          <a:latin typeface="Arial"/>
                        </a:rPr>
                        <a:t>%</a:t>
                      </a:r>
                      <a:endParaRPr lang="cs-CZ"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accent5">
                            <a:lumMod val="40000"/>
                            <a:lumOff val="60000"/>
                          </a:schemeClr>
                        </a:gs>
                        <a:gs pos="89000">
                          <a:srgbClr val="FFFFFF"/>
                        </a:gs>
                      </a:gsLst>
                      <a:lin ang="0" scaled="1"/>
                      <a:tileRect/>
                    </a:gradFill>
                  </a:tcPr>
                </a:tc>
                <a:tc>
                  <a:txBody>
                    <a:bodyPr/>
                    <a:lstStyle/>
                    <a:p>
                      <a:pPr algn="ctr" fontAlgn="ctr"/>
                      <a:r>
                        <a:rPr lang="cs-CZ" sz="1000" b="0" i="0" u="none" strike="noStrike" dirty="0" smtClean="0">
                          <a:solidFill>
                            <a:schemeClr val="tx1"/>
                          </a:solidFill>
                          <a:effectLst/>
                          <a:latin typeface="Arial"/>
                        </a:rPr>
                        <a:t>8</a:t>
                      </a:r>
                      <a:r>
                        <a:rPr lang="en-US" sz="1000" b="0" i="0" u="none" strike="noStrike" dirty="0" smtClean="0">
                          <a:solidFill>
                            <a:schemeClr val="tx1"/>
                          </a:solidFill>
                          <a:effectLst/>
                          <a:latin typeface="Arial"/>
                        </a:rPr>
                        <a:t>1</a:t>
                      </a:r>
                      <a:r>
                        <a:rPr lang="cs-CZ" sz="1000" b="0" i="0" u="none" strike="noStrike" dirty="0" smtClean="0">
                          <a:solidFill>
                            <a:schemeClr val="tx1"/>
                          </a:solidFill>
                          <a:effectLst/>
                          <a:latin typeface="Arial"/>
                        </a:rPr>
                        <a:t>%</a:t>
                      </a:r>
                      <a:endParaRPr lang="cs-CZ" sz="1000" b="0" i="0" u="none" strike="noStrike" dirty="0">
                        <a:solidFill>
                          <a:schemeClr val="tx1"/>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1000">
                          <a:schemeClr val="accent6"/>
                        </a:gs>
                        <a:gs pos="81000">
                          <a:schemeClr val="bg1"/>
                        </a:gs>
                      </a:gsLst>
                      <a:lin ang="0" scaled="1"/>
                      <a:tileRect/>
                    </a:gradFill>
                  </a:tcPr>
                </a:tc>
                <a:tc>
                  <a:txBody>
                    <a:bodyPr/>
                    <a:lstStyle/>
                    <a:p>
                      <a:pPr algn="ctr" fontAlgn="ctr"/>
                      <a:r>
                        <a:rPr lang="pt-BR" sz="1000" b="0" i="0" u="none" strike="noStrike" dirty="0" smtClean="0">
                          <a:solidFill>
                            <a:schemeClr val="tx1"/>
                          </a:solidFill>
                          <a:effectLst/>
                          <a:latin typeface="Arial"/>
                        </a:rPr>
                        <a:t>86</a:t>
                      </a:r>
                      <a:r>
                        <a:rPr lang="pt-BR" sz="1000" b="0" i="0" u="none" strike="noStrike" dirty="0">
                          <a:solidFill>
                            <a:schemeClr val="tx1"/>
                          </a:solidFill>
                          <a:effectLst/>
                          <a:latin typeface="Arial"/>
                        </a:rPr>
                        <a: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6">
                            <a:lumMod val="40000"/>
                            <a:lumOff val="60000"/>
                          </a:schemeClr>
                        </a:gs>
                        <a:gs pos="86000">
                          <a:srgbClr val="FFFFFF"/>
                        </a:gs>
                      </a:gsLst>
                      <a:lin ang="0" scaled="1"/>
                      <a:tileRect/>
                    </a:gradFill>
                  </a:tcPr>
                </a:tc>
                <a:extLst>
                  <a:ext uri="{0D108BD9-81ED-4DB2-BD59-A6C34878D82A}">
                    <a16:rowId xmlns=""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23022778"/>
              </p:ext>
            </p:extLst>
          </p:nvPr>
        </p:nvGraphicFramePr>
        <p:xfrm>
          <a:off x="6019800" y="6457700"/>
          <a:ext cx="3048000" cy="324100"/>
        </p:xfrm>
        <a:graphic>
          <a:graphicData uri="http://schemas.openxmlformats.org/drawingml/2006/table">
            <a:tbl>
              <a:tblPr firstRow="1">
                <a:tableStyleId>{073A0DAA-6AF3-43AB-8588-CEC1D06C72B9}</a:tableStyleId>
              </a:tblPr>
              <a:tblGrid>
                <a:gridCol w="351692">
                  <a:extLst>
                    <a:ext uri="{9D8B030D-6E8A-4147-A177-3AD203B41FA5}">
                      <a16:colId xmlns="" xmlns:a16="http://schemas.microsoft.com/office/drawing/2014/main" val="20000"/>
                    </a:ext>
                  </a:extLst>
                </a:gridCol>
                <a:gridCol w="2696308">
                  <a:extLst>
                    <a:ext uri="{9D8B030D-6E8A-4147-A177-3AD203B41FA5}">
                      <a16:colId xmlns="" xmlns:a16="http://schemas.microsoft.com/office/drawing/2014/main" val="20001"/>
                    </a:ext>
                  </a:extLst>
                </a:gridCol>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service.</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0"/>
                  </a:ext>
                </a:extLst>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service.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5243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Educational Technology Services: Most commonly deployed student success technologies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575296831"/>
              </p:ext>
            </p:extLst>
          </p:nvPr>
        </p:nvGraphicFramePr>
        <p:xfrm>
          <a:off x="76200" y="1886512"/>
          <a:ext cx="8991600" cy="3011441"/>
        </p:xfrm>
        <a:graphic>
          <a:graphicData uri="http://schemas.openxmlformats.org/drawingml/2006/table">
            <a:tbl>
              <a:tblPr firstRow="1">
                <a:tableStyleId>{073A0DAA-6AF3-43AB-8588-CEC1D06C72B9}</a:tableStyleId>
              </a:tblPr>
              <a:tblGrid>
                <a:gridCol w="22098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998220">
                  <a:extLst>
                    <a:ext uri="{9D8B030D-6E8A-4147-A177-3AD203B41FA5}">
                      <a16:colId xmlns="" xmlns:a16="http://schemas.microsoft.com/office/drawing/2014/main" val="20002"/>
                    </a:ext>
                  </a:extLst>
                </a:gridCol>
                <a:gridCol w="824230">
                  <a:extLst>
                    <a:ext uri="{9D8B030D-6E8A-4147-A177-3AD203B41FA5}">
                      <a16:colId xmlns="" xmlns:a16="http://schemas.microsoft.com/office/drawing/2014/main" val="20003"/>
                    </a:ext>
                  </a:extLst>
                </a:gridCol>
                <a:gridCol w="824230">
                  <a:extLst>
                    <a:ext uri="{9D8B030D-6E8A-4147-A177-3AD203B41FA5}">
                      <a16:colId xmlns="" xmlns:a16="http://schemas.microsoft.com/office/drawing/2014/main" val="20004"/>
                    </a:ext>
                  </a:extLst>
                </a:gridCol>
                <a:gridCol w="824230">
                  <a:extLst>
                    <a:ext uri="{9D8B030D-6E8A-4147-A177-3AD203B41FA5}">
                      <a16:colId xmlns="" xmlns:a16="http://schemas.microsoft.com/office/drawing/2014/main" val="20005"/>
                    </a:ext>
                  </a:extLst>
                </a:gridCol>
                <a:gridCol w="824230">
                  <a:extLst>
                    <a:ext uri="{9D8B030D-6E8A-4147-A177-3AD203B41FA5}">
                      <a16:colId xmlns="" xmlns:a16="http://schemas.microsoft.com/office/drawing/2014/main" val="20006"/>
                    </a:ext>
                  </a:extLst>
                </a:gridCol>
                <a:gridCol w="810260">
                  <a:extLst>
                    <a:ext uri="{9D8B030D-6E8A-4147-A177-3AD203B41FA5}">
                      <a16:colId xmlns="" xmlns:a16="http://schemas.microsoft.com/office/drawing/2014/main" val="20007"/>
                    </a:ext>
                  </a:extLst>
                </a:gridCol>
                <a:gridCol w="838200">
                  <a:extLst>
                    <a:ext uri="{9D8B030D-6E8A-4147-A177-3AD203B41FA5}">
                      <a16:colId xmlns="" xmlns:a16="http://schemas.microsoft.com/office/drawing/2014/main" val="20008"/>
                    </a:ext>
                  </a:extLst>
                </a:gridCol>
              </a:tblGrid>
              <a:tr h="265481">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a:t>
                      </a:r>
                      <a:r>
                        <a:rPr lang="en-US" sz="1000" u="none" strike="noStrike" dirty="0" smtClean="0">
                          <a:effectLst/>
                          <a:latin typeface="Arial" panose="020B0604020202020204" pitchFamily="34" charset="0"/>
                          <a:cs typeface="Arial" panose="020B0604020202020204" pitchFamily="34" charset="0"/>
                        </a:rPr>
                        <a:t>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extLst>
                  <a:ext uri="{0D108BD9-81ED-4DB2-BD59-A6C34878D82A}">
                    <a16:rowId xmlns="" xmlns:a16="http://schemas.microsoft.com/office/drawing/2014/main" val="10000"/>
                  </a:ext>
                </a:extLst>
              </a:tr>
              <a:tr h="382787">
                <a:tc>
                  <a:txBody>
                    <a:bodyPr/>
                    <a:lstStyle/>
                    <a:p>
                      <a:pPr algn="l" fontAlgn="ctr"/>
                      <a:r>
                        <a:rPr lang="en-US" sz="1000" b="0" i="0" u="none" strike="noStrike" dirty="0">
                          <a:solidFill>
                            <a:srgbClr val="000000"/>
                          </a:solidFill>
                          <a:effectLst/>
                          <a:latin typeface="Arial"/>
                        </a:rPr>
                        <a:t>Degree audit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it-IT" sz="1000" b="0" i="0" u="none" strike="noStrike" dirty="0" smtClean="0">
                          <a:solidFill>
                            <a:srgbClr val="000000"/>
                          </a:solidFill>
                          <a:effectLst/>
                          <a:latin typeface="Arial"/>
                        </a:rPr>
                        <a:t>88%</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bg1"/>
                        </a:gs>
                        <a:gs pos="87000">
                          <a:schemeClr val="bg1">
                            <a:lumMod val="75000"/>
                          </a:schemeClr>
                        </a:gs>
                      </a:gsLst>
                      <a:lin ang="0" scaled="1"/>
                      <a:tileRect/>
                    </a:gradFill>
                  </a:tcPr>
                </a:tc>
                <a:tc>
                  <a:txBody>
                    <a:bodyPr/>
                    <a:lstStyle/>
                    <a:p>
                      <a:pPr algn="ctr" fontAlgn="ctr"/>
                      <a:r>
                        <a:rPr lang="pt-BR" sz="1000" b="0" i="0" u="none" strike="noStrike" dirty="0" smtClean="0">
                          <a:solidFill>
                            <a:srgbClr val="000000"/>
                          </a:solidFill>
                          <a:effectLst/>
                          <a:latin typeface="Arial"/>
                        </a:rPr>
                        <a:t>74%</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chemeClr val="bg1"/>
                        </a:gs>
                        <a:gs pos="74000">
                          <a:schemeClr val="accent2"/>
                        </a:gs>
                      </a:gsLst>
                      <a:lin ang="0" scaled="1"/>
                      <a:tileRect/>
                    </a:gradFill>
                  </a:tcPr>
                </a:tc>
                <a:tc>
                  <a:txBody>
                    <a:bodyPr/>
                    <a:lstStyle/>
                    <a:p>
                      <a:pPr algn="ctr" fontAlgn="ctr"/>
                      <a:r>
                        <a:rPr lang="it-IT" sz="1000" b="0" i="0" u="none" strike="noStrike" dirty="0" smtClean="0">
                          <a:solidFill>
                            <a:srgbClr val="000000"/>
                          </a:solidFill>
                          <a:effectLst/>
                          <a:latin typeface="Arial"/>
                        </a:rPr>
                        <a:t>79%</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0">
                          <a:schemeClr val="bg1"/>
                        </a:gs>
                        <a:gs pos="79000">
                          <a:schemeClr val="accent3"/>
                        </a:gs>
                      </a:gsLst>
                      <a:lin ang="0" scaled="1"/>
                      <a:tileRect/>
                    </a:gradFill>
                  </a:tcPr>
                </a:tc>
                <a:tc>
                  <a:txBody>
                    <a:bodyPr/>
                    <a:lstStyle/>
                    <a:p>
                      <a:pPr algn="ctr" fontAlgn="ctr"/>
                      <a:r>
                        <a:rPr lang="is-IS" sz="1000" b="0" i="0" u="none" strike="noStrike" dirty="0" smtClean="0">
                          <a:solidFill>
                            <a:srgbClr val="000000"/>
                          </a:solidFill>
                          <a:effectLst/>
                          <a:latin typeface="Arial"/>
                        </a:rPr>
                        <a:t>93%</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accent5"/>
                        </a:gs>
                        <a:gs pos="93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a:rPr>
                        <a:t>92%</a:t>
                      </a:r>
                      <a:endParaRPr lang="en-U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bg1"/>
                        </a:gs>
                        <a:gs pos="92000">
                          <a:schemeClr val="accent5">
                            <a:lumMod val="40000"/>
                            <a:lumOff val="60000"/>
                          </a:schemeClr>
                        </a:gs>
                      </a:gsLst>
                      <a:lin ang="0" scaled="1"/>
                      <a:tileRect/>
                    </a:gradFill>
                  </a:tcPr>
                </a:tc>
                <a:tc>
                  <a:txBody>
                    <a:bodyPr/>
                    <a:lstStyle/>
                    <a:p>
                      <a:pPr algn="ctr" fontAlgn="ctr"/>
                      <a:r>
                        <a:rPr lang="en-US" sz="1000" b="0" i="0" u="none" strike="noStrike" dirty="0" smtClean="0">
                          <a:solidFill>
                            <a:srgbClr val="000000"/>
                          </a:solidFill>
                          <a:effectLst/>
                          <a:latin typeface="Arial"/>
                        </a:rPr>
                        <a:t>95%</a:t>
                      </a:r>
                      <a:endParaRPr lang="en-U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5000">
                          <a:schemeClr val="accent6"/>
                        </a:gs>
                        <a:gs pos="95000">
                          <a:schemeClr val="bg1"/>
                        </a:gs>
                      </a:gsLst>
                      <a:lin ang="0" scaled="1"/>
                      <a:tileRect/>
                    </a:gradFill>
                  </a:tcPr>
                </a:tc>
                <a:tc>
                  <a:txBody>
                    <a:bodyPr/>
                    <a:lstStyle/>
                    <a:p>
                      <a:pPr algn="ctr" fontAlgn="ctr"/>
                      <a:r>
                        <a:rPr lang="it-IT" sz="1000" b="0" i="0" u="none" strike="noStrike" dirty="0" smtClean="0">
                          <a:solidFill>
                            <a:srgbClr val="000000"/>
                          </a:solidFill>
                          <a:effectLst/>
                          <a:latin typeface="Arial"/>
                        </a:rPr>
                        <a:t>94</a:t>
                      </a:r>
                      <a:r>
                        <a:rPr lang="it-IT" sz="1000" b="0" i="0" u="none" strike="noStrike" dirty="0">
                          <a:solidFill>
                            <a:srgbClr val="000000"/>
                          </a:solidFill>
                          <a:effectLst/>
                          <a:latin typeface="Arial"/>
                        </a:rPr>
                        <a: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4000">
                          <a:schemeClr val="accent6">
                            <a:lumMod val="40000"/>
                            <a:lumOff val="60000"/>
                          </a:schemeClr>
                        </a:gs>
                        <a:gs pos="94000">
                          <a:srgbClr val="FFFFFF"/>
                        </a:gs>
                      </a:gsLst>
                      <a:lin ang="0" scaled="1"/>
                      <a:tileRect/>
                    </a:gradFill>
                  </a:tcPr>
                </a:tc>
                <a:extLst>
                  <a:ext uri="{0D108BD9-81ED-4DB2-BD59-A6C34878D82A}">
                    <a16:rowId xmlns="" xmlns:a16="http://schemas.microsoft.com/office/drawing/2014/main" val="10001"/>
                  </a:ext>
                </a:extLst>
              </a:tr>
              <a:tr h="540451">
                <a:tc>
                  <a:txBody>
                    <a:bodyPr/>
                    <a:lstStyle/>
                    <a:p>
                      <a:pPr algn="l" fontAlgn="ctr"/>
                      <a:r>
                        <a:rPr lang="en-US" sz="1000" b="0" i="0" u="none" strike="noStrike" dirty="0">
                          <a:solidFill>
                            <a:srgbClr val="000000"/>
                          </a:solidFill>
                          <a:effectLst/>
                          <a:latin typeface="Arial"/>
                        </a:rPr>
                        <a:t>Advising center management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it-IT" sz="1000" b="0" i="0" u="none" strike="noStrike" dirty="0" smtClean="0">
                          <a:solidFill>
                            <a:srgbClr val="000000"/>
                          </a:solidFill>
                          <a:effectLst/>
                          <a:latin typeface="Arial"/>
                        </a:rPr>
                        <a:t>61%</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1000">
                          <a:schemeClr val="bg1">
                            <a:lumMod val="75000"/>
                          </a:schemeClr>
                        </a:gs>
                        <a:gs pos="61000">
                          <a:srgbClr val="FFFFFF"/>
                        </a:gs>
                      </a:gsLst>
                      <a:lin ang="0" scaled="1"/>
                      <a:tileRect/>
                    </a:gradFill>
                  </a:tcPr>
                </a:tc>
                <a:tc>
                  <a:txBody>
                    <a:bodyPr/>
                    <a:lstStyle/>
                    <a:p>
                      <a:pPr algn="ctr" fontAlgn="ctr"/>
                      <a:r>
                        <a:rPr lang="pt-BR" sz="1000" b="0" i="0" u="none" strike="noStrike" dirty="0" smtClean="0">
                          <a:solidFill>
                            <a:srgbClr val="000000"/>
                          </a:solidFill>
                          <a:effectLst/>
                          <a:latin typeface="Arial"/>
                        </a:rPr>
                        <a:t>63%</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chemeClr val="accent2"/>
                        </a:gs>
                        <a:gs pos="64000">
                          <a:srgbClr val="FFFFFF"/>
                        </a:gs>
                      </a:gsLst>
                      <a:lin ang="0" scaled="1"/>
                      <a:tileRect/>
                    </a:gradFill>
                  </a:tcPr>
                </a:tc>
                <a:tc>
                  <a:txBody>
                    <a:bodyPr/>
                    <a:lstStyle/>
                    <a:p>
                      <a:pPr algn="ctr" fontAlgn="ctr"/>
                      <a:r>
                        <a:rPr lang="it-IT" sz="1000" b="0" i="0" u="none" strike="noStrike" dirty="0" smtClean="0">
                          <a:solidFill>
                            <a:srgbClr val="000000"/>
                          </a:solidFill>
                          <a:effectLst/>
                          <a:latin typeface="Arial"/>
                        </a:rPr>
                        <a:t>44%</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chemeClr val="bg1"/>
                        </a:gs>
                        <a:gs pos="44000">
                          <a:schemeClr val="accent3"/>
                        </a:gs>
                      </a:gsLst>
                      <a:lin ang="0" scaled="1"/>
                      <a:tileRect/>
                    </a:gradFill>
                  </a:tcPr>
                </a:tc>
                <a:tc>
                  <a:txBody>
                    <a:bodyPr/>
                    <a:lstStyle/>
                    <a:p>
                      <a:pPr algn="ctr" fontAlgn="ctr"/>
                      <a:r>
                        <a:rPr lang="is-IS" sz="1000" b="0" i="0" u="none" strike="noStrike" dirty="0" smtClean="0">
                          <a:solidFill>
                            <a:srgbClr val="000000"/>
                          </a:solidFill>
                          <a:effectLst/>
                          <a:latin typeface="Arial"/>
                        </a:rPr>
                        <a:t>67%</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7000">
                          <a:schemeClr val="accent5"/>
                        </a:gs>
                        <a:gs pos="68000">
                          <a:srgbClr val="FFFFFF"/>
                        </a:gs>
                      </a:gsLst>
                      <a:lin ang="0" scaled="1"/>
                      <a:tileRect/>
                    </a:gradFill>
                  </a:tcPr>
                </a:tc>
                <a:tc>
                  <a:txBody>
                    <a:bodyPr/>
                    <a:lstStyle/>
                    <a:p>
                      <a:pPr algn="ctr" fontAlgn="ctr"/>
                      <a:r>
                        <a:rPr lang="is-IS" sz="1000" b="0" i="0" u="none" strike="noStrike" dirty="0" smtClean="0">
                          <a:solidFill>
                            <a:srgbClr val="000000"/>
                          </a:solidFill>
                          <a:effectLst/>
                          <a:latin typeface="Arial"/>
                        </a:rPr>
                        <a:t>54%</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4000">
                          <a:schemeClr val="accent5">
                            <a:lumMod val="40000"/>
                            <a:lumOff val="60000"/>
                          </a:schemeClr>
                        </a:gs>
                        <a:gs pos="54000">
                          <a:srgbClr val="FFFFFF"/>
                        </a:gs>
                      </a:gsLst>
                      <a:lin ang="0" scaled="1"/>
                      <a:tileRect/>
                    </a:gradFill>
                  </a:tcPr>
                </a:tc>
                <a:tc>
                  <a:txBody>
                    <a:bodyPr/>
                    <a:lstStyle/>
                    <a:p>
                      <a:pPr algn="ctr" fontAlgn="ctr"/>
                      <a:r>
                        <a:rPr lang="en-US" sz="1000" b="0" i="0" u="none" strike="noStrike" dirty="0" smtClean="0">
                          <a:solidFill>
                            <a:srgbClr val="000000"/>
                          </a:solidFill>
                          <a:effectLst/>
                          <a:latin typeface="Arial"/>
                        </a:rPr>
                        <a:t>75%</a:t>
                      </a:r>
                      <a:endParaRPr lang="en-U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chemeClr val="accent6"/>
                        </a:gs>
                        <a:gs pos="76000">
                          <a:srgbClr val="FFFFFF"/>
                        </a:gs>
                      </a:gsLst>
                      <a:lin ang="0" scaled="1"/>
                      <a:tileRect/>
                    </a:gradFill>
                  </a:tcPr>
                </a:tc>
                <a:tc>
                  <a:txBody>
                    <a:bodyPr/>
                    <a:lstStyle/>
                    <a:p>
                      <a:pPr algn="ctr" fontAlgn="ctr"/>
                      <a:r>
                        <a:rPr lang="is-IS" sz="1000" b="0" i="0" u="none" strike="noStrike" dirty="0" smtClean="0">
                          <a:solidFill>
                            <a:srgbClr val="000000"/>
                          </a:solidFill>
                          <a:effectLst/>
                          <a:latin typeface="Arial"/>
                        </a:rPr>
                        <a:t>58%</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chemeClr val="accent6">
                            <a:lumMod val="40000"/>
                            <a:lumOff val="60000"/>
                          </a:schemeClr>
                        </a:gs>
                        <a:gs pos="59000">
                          <a:srgbClr val="FFFFFF"/>
                        </a:gs>
                      </a:gsLst>
                      <a:lin ang="0" scaled="1"/>
                      <a:tileRect/>
                    </a:gradFill>
                  </a:tcPr>
                </a:tc>
              </a:tr>
              <a:tr h="540451">
                <a:tc>
                  <a:txBody>
                    <a:bodyPr/>
                    <a:lstStyle/>
                    <a:p>
                      <a:pPr algn="l" fontAlgn="ctr"/>
                      <a:r>
                        <a:rPr lang="en-US" sz="1000" b="0" i="0" u="none" strike="noStrike">
                          <a:solidFill>
                            <a:srgbClr val="000000"/>
                          </a:solidFill>
                          <a:effectLst/>
                          <a:latin typeface="Arial"/>
                        </a:rPr>
                        <a:t>Credit transfer/articulation 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smtClean="0">
                          <a:solidFill>
                            <a:srgbClr val="000000"/>
                          </a:solidFill>
                          <a:effectLst/>
                          <a:latin typeface="Arial"/>
                        </a:rPr>
                        <a:t>61%</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1000">
                          <a:schemeClr val="bg1">
                            <a:lumMod val="75000"/>
                          </a:schemeClr>
                        </a:gs>
                        <a:gs pos="61000">
                          <a:srgbClr val="FFFFFF"/>
                        </a:gs>
                      </a:gsLst>
                      <a:lin ang="0" scaled="1"/>
                      <a:tileRect/>
                    </a:gradFill>
                  </a:tcPr>
                </a:tc>
                <a:tc>
                  <a:txBody>
                    <a:bodyPr/>
                    <a:lstStyle/>
                    <a:p>
                      <a:pPr algn="ctr" fontAlgn="ctr"/>
                      <a:r>
                        <a:rPr lang="pt-BR" sz="1000" b="0" i="0" u="none" strike="noStrike" dirty="0" smtClean="0">
                          <a:solidFill>
                            <a:srgbClr val="000000"/>
                          </a:solidFill>
                          <a:effectLst/>
                          <a:latin typeface="Arial"/>
                        </a:rPr>
                        <a:t>56%</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accent2"/>
                        </a:gs>
                        <a:gs pos="57000">
                          <a:srgbClr val="FFFFFF"/>
                        </a:gs>
                      </a:gsLst>
                      <a:lin ang="0" scaled="1"/>
                      <a:tileRect/>
                    </a:gradFill>
                  </a:tcPr>
                </a:tc>
                <a:tc>
                  <a:txBody>
                    <a:bodyPr/>
                    <a:lstStyle/>
                    <a:p>
                      <a:pPr algn="ctr" fontAlgn="ctr"/>
                      <a:r>
                        <a:rPr lang="it-IT" sz="1000" b="0" i="0" u="none" strike="noStrike" dirty="0" smtClean="0">
                          <a:solidFill>
                            <a:srgbClr val="000000"/>
                          </a:solidFill>
                          <a:effectLst/>
                          <a:latin typeface="Arial"/>
                        </a:rPr>
                        <a:t>31%</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2000">
                          <a:schemeClr val="bg1"/>
                        </a:gs>
                        <a:gs pos="31000">
                          <a:schemeClr val="accent3"/>
                        </a:gs>
                      </a:gsLst>
                      <a:lin ang="0" scaled="1"/>
                      <a:tileRect/>
                    </a:gradFill>
                  </a:tcPr>
                </a:tc>
                <a:tc>
                  <a:txBody>
                    <a:bodyPr/>
                    <a:lstStyle/>
                    <a:p>
                      <a:pPr algn="ctr" fontAlgn="ctr"/>
                      <a:r>
                        <a:rPr lang="en-US" sz="1000" b="0" i="0" u="none" strike="noStrike" dirty="0" smtClean="0">
                          <a:solidFill>
                            <a:srgbClr val="000000"/>
                          </a:solidFill>
                          <a:effectLst/>
                          <a:latin typeface="Arial"/>
                        </a:rPr>
                        <a:t>71%</a:t>
                      </a:r>
                      <a:endParaRPr lang="en-U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chemeClr val="accent5"/>
                        </a:gs>
                        <a:gs pos="71000">
                          <a:srgbClr val="FFFFFF"/>
                        </a:gs>
                      </a:gsLst>
                      <a:lin ang="0" scaled="1"/>
                      <a:tileRect/>
                    </a:gradFill>
                  </a:tcPr>
                </a:tc>
                <a:tc>
                  <a:txBody>
                    <a:bodyPr/>
                    <a:lstStyle/>
                    <a:p>
                      <a:pPr algn="ctr" fontAlgn="ctr"/>
                      <a:r>
                        <a:rPr lang="is-IS" sz="1000" b="0" i="0" u="none" strike="noStrike" dirty="0" smtClean="0">
                          <a:solidFill>
                            <a:srgbClr val="000000"/>
                          </a:solidFill>
                          <a:effectLst/>
                          <a:latin typeface="Arial"/>
                        </a:rPr>
                        <a:t>54%</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4000">
                          <a:schemeClr val="accent5">
                            <a:lumMod val="40000"/>
                            <a:lumOff val="60000"/>
                          </a:schemeClr>
                        </a:gs>
                        <a:gs pos="54000">
                          <a:srgbClr val="FFFFFF"/>
                        </a:gs>
                      </a:gsLst>
                      <a:lin ang="0" scaled="1"/>
                      <a:tileRect/>
                    </a:gradFill>
                  </a:tcPr>
                </a:tc>
                <a:tc>
                  <a:txBody>
                    <a:bodyPr/>
                    <a:lstStyle/>
                    <a:p>
                      <a:pPr algn="ctr" fontAlgn="ctr"/>
                      <a:r>
                        <a:rPr lang="pt-BR" sz="1000" b="0" i="0" u="none" strike="noStrike" dirty="0" smtClean="0">
                          <a:solidFill>
                            <a:srgbClr val="000000"/>
                          </a:solidFill>
                          <a:effectLst/>
                          <a:latin typeface="Arial"/>
                        </a:rPr>
                        <a:t>83%</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3000">
                          <a:schemeClr val="accent6"/>
                        </a:gs>
                        <a:gs pos="83000">
                          <a:srgbClr val="FFFFFF"/>
                        </a:gs>
                      </a:gsLst>
                      <a:lin ang="0" scaled="1"/>
                      <a:tileRect/>
                    </a:gradFill>
                  </a:tcPr>
                </a:tc>
                <a:tc>
                  <a:txBody>
                    <a:bodyPr/>
                    <a:lstStyle/>
                    <a:p>
                      <a:pPr algn="ctr" fontAlgn="ctr"/>
                      <a:r>
                        <a:rPr lang="pt-BR" sz="1000" b="0" i="0" u="none" strike="noStrike" dirty="0" smtClean="0">
                          <a:solidFill>
                            <a:srgbClr val="000000"/>
                          </a:solidFill>
                          <a:effectLst/>
                          <a:latin typeface="Arial"/>
                        </a:rPr>
                        <a:t>60%</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chemeClr val="accent6">
                            <a:lumMod val="40000"/>
                            <a:lumOff val="60000"/>
                          </a:schemeClr>
                        </a:gs>
                        <a:gs pos="60000">
                          <a:srgbClr val="FFFFFF"/>
                        </a:gs>
                      </a:gsLst>
                      <a:lin ang="0" scaled="1"/>
                      <a:tileRect/>
                    </a:gradFill>
                  </a:tcPr>
                </a:tc>
                <a:extLst>
                  <a:ext uri="{0D108BD9-81ED-4DB2-BD59-A6C34878D82A}">
                    <a16:rowId xmlns="" xmlns:a16="http://schemas.microsoft.com/office/drawing/2014/main" val="10002"/>
                  </a:ext>
                </a:extLst>
              </a:tr>
              <a:tr h="540451">
                <a:tc>
                  <a:txBody>
                    <a:bodyPr/>
                    <a:lstStyle/>
                    <a:p>
                      <a:pPr algn="l" fontAlgn="ctr"/>
                      <a:r>
                        <a:rPr lang="en-US" sz="1000" b="0" i="0" u="none" strike="noStrike" dirty="0">
                          <a:solidFill>
                            <a:srgbClr val="000000"/>
                          </a:solidFill>
                          <a:effectLst/>
                          <a:latin typeface="Arial"/>
                        </a:rPr>
                        <a:t>Academic </a:t>
                      </a:r>
                      <a:r>
                        <a:rPr lang="en-US" sz="1000" b="0" i="0" u="none" strike="noStrike" dirty="0" smtClean="0">
                          <a:solidFill>
                            <a:srgbClr val="000000"/>
                          </a:solidFill>
                          <a:effectLst/>
                          <a:latin typeface="Arial"/>
                        </a:rPr>
                        <a:t>early-alert </a:t>
                      </a:r>
                      <a:r>
                        <a:rPr lang="en-US" sz="1000" b="0" i="0" u="none" strike="noStrike" dirty="0">
                          <a:solidFill>
                            <a:srgbClr val="000000"/>
                          </a:solidFill>
                          <a:effectLst/>
                          <a:latin typeface="Arial"/>
                        </a:rPr>
                        <a:t>system</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a:solidFill>
                            <a:srgbClr val="000000"/>
                          </a:solidFill>
                          <a:effectLst/>
                          <a:latin typeface="Arial"/>
                        </a:rPr>
                        <a:t>59%</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9000">
                          <a:schemeClr val="bg1">
                            <a:lumMod val="75000"/>
                          </a:schemeClr>
                        </a:gs>
                        <a:gs pos="59000">
                          <a:srgbClr val="FFFFFF"/>
                        </a:gs>
                      </a:gsLst>
                      <a:lin ang="0" scaled="1"/>
                      <a:tileRect/>
                    </a:gradFill>
                  </a:tcPr>
                </a:tc>
                <a:tc>
                  <a:txBody>
                    <a:bodyPr/>
                    <a:lstStyle/>
                    <a:p>
                      <a:pPr algn="ctr" fontAlgn="ctr"/>
                      <a:r>
                        <a:rPr lang="is-IS" sz="1000" b="0" i="0" u="none" strike="noStrike" dirty="0" smtClean="0">
                          <a:solidFill>
                            <a:srgbClr val="000000"/>
                          </a:solidFill>
                          <a:effectLst/>
                          <a:latin typeface="Arial"/>
                        </a:rPr>
                        <a:t>56%</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accent2"/>
                        </a:gs>
                        <a:gs pos="56000">
                          <a:schemeClr val="accent2"/>
                        </a:gs>
                        <a:gs pos="56000">
                          <a:schemeClr val="bg1"/>
                        </a:gs>
                      </a:gsLst>
                      <a:lin ang="0" scaled="1"/>
                      <a:tileRect/>
                    </a:gradFill>
                  </a:tcPr>
                </a:tc>
                <a:tc>
                  <a:txBody>
                    <a:bodyPr/>
                    <a:lstStyle/>
                    <a:p>
                      <a:pPr algn="ctr" fontAlgn="ctr"/>
                      <a:r>
                        <a:rPr lang="it-IT" sz="1000" b="0" i="0" u="none" strike="noStrike" dirty="0" smtClean="0">
                          <a:solidFill>
                            <a:srgbClr val="000000"/>
                          </a:solidFill>
                          <a:effectLst/>
                          <a:latin typeface="Arial"/>
                        </a:rPr>
                        <a:t>49%</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chemeClr val="accent3"/>
                        </a:gs>
                        <a:gs pos="49000">
                          <a:srgbClr val="FFFFFF"/>
                        </a:gs>
                      </a:gsLst>
                      <a:lin ang="0" scaled="1"/>
                      <a:tileRect/>
                    </a:gradFill>
                  </a:tcPr>
                </a:tc>
                <a:tc>
                  <a:txBody>
                    <a:bodyPr/>
                    <a:lstStyle/>
                    <a:p>
                      <a:pPr algn="ctr" fontAlgn="ctr"/>
                      <a:r>
                        <a:rPr lang="is-IS" sz="1000" b="0" i="0" u="none" strike="noStrike" dirty="0" smtClean="0">
                          <a:solidFill>
                            <a:srgbClr val="000000"/>
                          </a:solidFill>
                          <a:effectLst/>
                          <a:latin typeface="Arial"/>
                        </a:rPr>
                        <a:t>65%</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5000">
                          <a:schemeClr val="accent5"/>
                        </a:gs>
                        <a:gs pos="65000">
                          <a:schemeClr val="bg1"/>
                        </a:gs>
                      </a:gsLst>
                      <a:lin ang="0" scaled="1"/>
                      <a:tileRect/>
                    </a:gradFill>
                  </a:tcPr>
                </a:tc>
                <a:tc>
                  <a:txBody>
                    <a:bodyPr/>
                    <a:lstStyle/>
                    <a:p>
                      <a:pPr algn="ctr" fontAlgn="ctr"/>
                      <a:r>
                        <a:rPr lang="pt-BR" sz="1000" b="0" i="0" u="none" strike="noStrike" dirty="0" smtClean="0">
                          <a:solidFill>
                            <a:srgbClr val="000000"/>
                          </a:solidFill>
                          <a:effectLst/>
                          <a:latin typeface="Arial"/>
                        </a:rPr>
                        <a:t>66%</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6000">
                          <a:schemeClr val="accent5">
                            <a:lumMod val="40000"/>
                            <a:lumOff val="60000"/>
                          </a:schemeClr>
                        </a:gs>
                        <a:gs pos="66000">
                          <a:srgbClr val="FFFFFF"/>
                        </a:gs>
                      </a:gsLst>
                      <a:lin ang="0" scaled="1"/>
                      <a:tileRect/>
                    </a:gradFill>
                  </a:tcPr>
                </a:tc>
                <a:tc>
                  <a:txBody>
                    <a:bodyPr/>
                    <a:lstStyle/>
                    <a:p>
                      <a:pPr algn="ctr" fontAlgn="ctr"/>
                      <a:r>
                        <a:rPr lang="it-IT" sz="1000" b="0" i="0" u="none" strike="noStrike" dirty="0" smtClean="0">
                          <a:solidFill>
                            <a:srgbClr val="000000"/>
                          </a:solidFill>
                          <a:effectLst/>
                          <a:latin typeface="Arial"/>
                        </a:rPr>
                        <a:t>67%</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7000">
                          <a:schemeClr val="accent6"/>
                        </a:gs>
                        <a:gs pos="67000">
                          <a:srgbClr val="FFFFFF"/>
                        </a:gs>
                      </a:gsLst>
                      <a:lin ang="0" scaled="1"/>
                      <a:tileRect/>
                    </a:gradFill>
                  </a:tcPr>
                </a:tc>
                <a:tc>
                  <a:txBody>
                    <a:bodyPr/>
                    <a:lstStyle/>
                    <a:p>
                      <a:pPr algn="ctr" fontAlgn="ctr"/>
                      <a:r>
                        <a:rPr lang="is-IS" sz="1000" b="0" i="0" u="none" strike="noStrike" dirty="0" smtClean="0">
                          <a:solidFill>
                            <a:srgbClr val="000000"/>
                          </a:solidFill>
                          <a:effectLst/>
                          <a:latin typeface="Arial"/>
                        </a:rPr>
                        <a:t>38%</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chemeClr val="accent6">
                            <a:lumMod val="40000"/>
                            <a:lumOff val="60000"/>
                          </a:schemeClr>
                        </a:gs>
                        <a:gs pos="38000">
                          <a:srgbClr val="FFFFFF"/>
                        </a:gs>
                      </a:gsLst>
                      <a:lin ang="0" scaled="1"/>
                      <a:tileRect/>
                    </a:gradFill>
                  </a:tcPr>
                </a:tc>
                <a:extLst>
                  <a:ext uri="{0D108BD9-81ED-4DB2-BD59-A6C34878D82A}">
                    <a16:rowId xmlns="" xmlns:a16="http://schemas.microsoft.com/office/drawing/2014/main" val="10003"/>
                  </a:ext>
                </a:extLst>
              </a:tr>
              <a:tr h="540451">
                <a:tc>
                  <a:txBody>
                    <a:bodyPr/>
                    <a:lstStyle/>
                    <a:p>
                      <a:pPr algn="l" fontAlgn="ctr"/>
                      <a:r>
                        <a:rPr lang="en-US" sz="1000" b="0" i="0" u="none" strike="noStrike" dirty="0">
                          <a:solidFill>
                            <a:srgbClr val="000000"/>
                          </a:solidFill>
                          <a:effectLst/>
                          <a:latin typeface="Arial"/>
                        </a:rPr>
                        <a:t>Advising case management system for student interaction tracking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sk-SK" sz="1800" b="1" i="0" u="none" strike="noStrike">
                          <a:solidFill>
                            <a:srgbClr val="008000"/>
                          </a:solidFill>
                          <a:effectLst/>
                          <a:latin typeface="Zapf Dingbats"/>
                        </a:rPr>
                        <a:t>✔  </a:t>
                      </a:r>
                      <a:r>
                        <a:rPr lang="sk-SK" sz="1800" b="1" i="0" u="none" strike="noStrike">
                          <a:solidFill>
                            <a:srgbClr val="FF0000"/>
                          </a:solidFill>
                          <a:effectLst/>
                          <a:latin typeface="Zapf Dingbats"/>
                        </a:rPr>
                        <a:t>✖</a:t>
                      </a:r>
                      <a:r>
                        <a:rPr lang="sk-SK" sz="1800" b="1" i="0" u="none" strike="noStrike">
                          <a:solidFill>
                            <a:srgbClr val="FF0000"/>
                          </a:solidFill>
                          <a:effectLst/>
                          <a:latin typeface="Arial"/>
                        </a:rPr>
                        <a:t> </a:t>
                      </a:r>
                      <a:endParaRPr lang="sk-SK" sz="1800" b="1" i="0" u="none" strike="noStrike">
                        <a:solidFill>
                          <a:srgbClr val="008000"/>
                        </a:solidFill>
                        <a:effectLst/>
                        <a:latin typeface="Zapf Dingbats"/>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pt-BR" sz="1000" b="0" i="0" u="none" strike="noStrike" dirty="0" smtClean="0">
                          <a:solidFill>
                            <a:srgbClr val="000000"/>
                          </a:solidFill>
                          <a:effectLst/>
                          <a:latin typeface="Arial"/>
                        </a:rPr>
                        <a:t>55%</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5000">
                          <a:srgbClr val="FFFFFF"/>
                        </a:gs>
                        <a:gs pos="54000">
                          <a:schemeClr val="bg1">
                            <a:lumMod val="75000"/>
                          </a:schemeClr>
                        </a:gs>
                      </a:gsLst>
                      <a:lin ang="0" scaled="1"/>
                      <a:tileRect/>
                    </a:gradFill>
                  </a:tcPr>
                </a:tc>
                <a:tc>
                  <a:txBody>
                    <a:bodyPr/>
                    <a:lstStyle/>
                    <a:p>
                      <a:pPr algn="ctr" fontAlgn="ctr"/>
                      <a:r>
                        <a:rPr lang="en-US" sz="1000" b="0" i="0" u="none" strike="noStrike" dirty="0" smtClean="0">
                          <a:solidFill>
                            <a:srgbClr val="000000"/>
                          </a:solidFill>
                          <a:effectLst/>
                          <a:latin typeface="Arial"/>
                        </a:rPr>
                        <a:t>52%</a:t>
                      </a:r>
                      <a:endParaRPr lang="en-U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rgbClr val="C0504D"/>
                        </a:gs>
                        <a:gs pos="53000">
                          <a:schemeClr val="bg1"/>
                        </a:gs>
                      </a:gsLst>
                      <a:lin ang="0" scaled="1"/>
                      <a:tileRect/>
                    </a:gradFill>
                  </a:tcPr>
                </a:tc>
                <a:tc>
                  <a:txBody>
                    <a:bodyPr/>
                    <a:lstStyle/>
                    <a:p>
                      <a:pPr algn="ctr" fontAlgn="ctr"/>
                      <a:r>
                        <a:rPr lang="is-IS" sz="1000" b="0" i="0" u="none" strike="noStrike" dirty="0" smtClean="0">
                          <a:solidFill>
                            <a:srgbClr val="000000"/>
                          </a:solidFill>
                          <a:effectLst/>
                          <a:latin typeface="Arial"/>
                        </a:rPr>
                        <a:t>45%</a:t>
                      </a:r>
                      <a:endParaRPr lang="is-IS"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chemeClr val="accent3"/>
                        </a:gs>
                        <a:gs pos="45000">
                          <a:schemeClr val="accent3"/>
                        </a:gs>
                        <a:gs pos="45000">
                          <a:srgbClr val="FFFFFF"/>
                        </a:gs>
                      </a:gsLst>
                      <a:lin ang="0" scaled="1"/>
                      <a:tileRect/>
                    </a:gradFill>
                  </a:tcPr>
                </a:tc>
                <a:tc>
                  <a:txBody>
                    <a:bodyPr/>
                    <a:lstStyle/>
                    <a:p>
                      <a:pPr algn="ctr" fontAlgn="ctr"/>
                      <a:r>
                        <a:rPr lang="pt-BR" sz="1000" b="0" i="0" u="none" strike="noStrike" dirty="0" smtClean="0">
                          <a:solidFill>
                            <a:srgbClr val="000000"/>
                          </a:solidFill>
                          <a:effectLst/>
                          <a:latin typeface="Arial"/>
                        </a:rPr>
                        <a:t>58%</a:t>
                      </a:r>
                      <a:endParaRPr lang="pt-BR"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chemeClr val="accent5"/>
                        </a:gs>
                        <a:gs pos="58000">
                          <a:srgbClr val="FFFFFF"/>
                        </a:gs>
                      </a:gsLst>
                      <a:lin ang="0" scaled="1"/>
                      <a:tileRect/>
                    </a:gradFill>
                  </a:tcPr>
                </a:tc>
                <a:tc>
                  <a:txBody>
                    <a:bodyPr/>
                    <a:lstStyle/>
                    <a:p>
                      <a:pPr algn="ctr" fontAlgn="ctr"/>
                      <a:r>
                        <a:rPr lang="it-IT" sz="1000" b="0" i="0" u="none" strike="noStrike" dirty="0" smtClean="0">
                          <a:solidFill>
                            <a:srgbClr val="000000"/>
                          </a:solidFill>
                          <a:effectLst/>
                          <a:latin typeface="Arial"/>
                        </a:rPr>
                        <a:t>46%</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chemeClr val="accent5">
                            <a:lumMod val="40000"/>
                            <a:lumOff val="60000"/>
                          </a:schemeClr>
                        </a:gs>
                        <a:gs pos="46000">
                          <a:srgbClr val="FFFFFF"/>
                        </a:gs>
                      </a:gsLst>
                      <a:lin ang="0" scaled="1"/>
                      <a:tileRect/>
                    </a:gradFill>
                  </a:tcPr>
                </a:tc>
                <a:tc>
                  <a:txBody>
                    <a:bodyPr/>
                    <a:lstStyle/>
                    <a:p>
                      <a:pPr algn="ctr" fontAlgn="ctr"/>
                      <a:r>
                        <a:rPr lang="it-IT" sz="1000" b="0" i="0" u="none" strike="noStrike" dirty="0" smtClean="0">
                          <a:solidFill>
                            <a:srgbClr val="000000"/>
                          </a:solidFill>
                          <a:effectLst/>
                          <a:latin typeface="Arial"/>
                        </a:rPr>
                        <a:t>68%</a:t>
                      </a:r>
                      <a:endParaRPr lang="it-IT" sz="1000" b="0" i="0" u="none" strike="noStrike" dirty="0">
                        <a:solidFill>
                          <a:srgbClr val="000000"/>
                        </a:solidFill>
                        <a:effectLst/>
                        <a:latin typeface="Arial"/>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8000">
                          <a:schemeClr val="accent6"/>
                        </a:gs>
                        <a:gs pos="68000">
                          <a:srgbClr val="FFFFFF"/>
                        </a:gs>
                      </a:gsLst>
                      <a:lin ang="0" scaled="1"/>
                      <a:tileRect/>
                    </a:gradFill>
                  </a:tcPr>
                </a:tc>
                <a:tc>
                  <a:txBody>
                    <a:bodyPr/>
                    <a:lstStyle/>
                    <a:p>
                      <a:pPr algn="ctr" fontAlgn="ctr"/>
                      <a:r>
                        <a:rPr lang="is-IS" sz="1000" b="0" i="0" u="none" strike="noStrike" dirty="0">
                          <a:solidFill>
                            <a:srgbClr val="000000"/>
                          </a:solidFill>
                          <a:effectLst/>
                          <a:latin typeface="Arial"/>
                        </a:rPr>
                        <a:t>5</a:t>
                      </a:r>
                      <a:r>
                        <a:rPr lang="is-IS" sz="1000" b="0" i="0" u="none" strike="noStrike" dirty="0" smtClean="0">
                          <a:solidFill>
                            <a:srgbClr val="000000"/>
                          </a:solidFill>
                          <a:effectLst/>
                          <a:latin typeface="Arial"/>
                        </a:rPr>
                        <a:t>8</a:t>
                      </a:r>
                      <a:r>
                        <a:rPr lang="is-IS" sz="1000" b="0" i="0" u="none" strike="noStrike" dirty="0">
                          <a:solidFill>
                            <a:srgbClr val="000000"/>
                          </a:solidFill>
                          <a:effectLst/>
                          <a:latin typeface="Arial"/>
                        </a:rPr>
                        <a: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chemeClr val="accent6">
                            <a:lumMod val="40000"/>
                            <a:lumOff val="60000"/>
                          </a:schemeClr>
                        </a:gs>
                        <a:gs pos="58000">
                          <a:srgbClr val="FFFFFF"/>
                        </a:gs>
                      </a:gsLst>
                      <a:lin ang="0" scaled="1"/>
                      <a:tileRect/>
                    </a:gradFill>
                  </a:tcPr>
                </a:tc>
                <a:extLst>
                  <a:ext uri="{0D108BD9-81ED-4DB2-BD59-A6C34878D82A}">
                    <a16:rowId xmlns=""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07647513"/>
              </p:ext>
            </p:extLst>
          </p:nvPr>
        </p:nvGraphicFramePr>
        <p:xfrm>
          <a:off x="6019800" y="6457700"/>
          <a:ext cx="3048000" cy="324100"/>
        </p:xfrm>
        <a:graphic>
          <a:graphicData uri="http://schemas.openxmlformats.org/drawingml/2006/table">
            <a:tbl>
              <a:tblPr firstRow="1">
                <a:tableStyleId>{073A0DAA-6AF3-43AB-8588-CEC1D06C72B9}</a:tableStyleId>
              </a:tblPr>
              <a:tblGrid>
                <a:gridCol w="351692">
                  <a:extLst>
                    <a:ext uri="{9D8B030D-6E8A-4147-A177-3AD203B41FA5}">
                      <a16:colId xmlns="" xmlns:a16="http://schemas.microsoft.com/office/drawing/2014/main" val="20000"/>
                    </a:ext>
                  </a:extLst>
                </a:gridCol>
                <a:gridCol w="2696308">
                  <a:extLst>
                    <a:ext uri="{9D8B030D-6E8A-4147-A177-3AD203B41FA5}">
                      <a16:colId xmlns="" xmlns:a16="http://schemas.microsoft.com/office/drawing/2014/main" val="20001"/>
                    </a:ext>
                  </a:extLst>
                </a:gridCol>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service.</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0"/>
                  </a:ext>
                </a:extLst>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service.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5243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7620000" cy="609599"/>
          </a:xfrm>
        </p:spPr>
        <p:txBody>
          <a:bodyPr/>
          <a:lstStyle/>
          <a:p>
            <a:r>
              <a:rPr lang="en-US" sz="2800" dirty="0" smtClean="0"/>
              <a:t>About the 2016 CDS Benchmarking Report</a:t>
            </a:r>
            <a:endParaRPr lang="en-US" sz="2800" dirty="0"/>
          </a:p>
        </p:txBody>
      </p:sp>
      <p:sp>
        <p:nvSpPr>
          <p:cNvPr id="3" name="Content Placeholder 2"/>
          <p:cNvSpPr>
            <a:spLocks noGrp="1"/>
          </p:cNvSpPr>
          <p:nvPr>
            <p:ph idx="1"/>
          </p:nvPr>
        </p:nvSpPr>
        <p:spPr>
          <a:xfrm>
            <a:off x="304800" y="838200"/>
            <a:ext cx="8610599" cy="5867400"/>
          </a:xfrm>
        </p:spPr>
        <p:txBody>
          <a:bodyPr/>
          <a:lstStyle/>
          <a:p>
            <a:pPr marL="0" indent="0">
              <a:buNone/>
            </a:pPr>
            <a:r>
              <a:rPr lang="en-US" sz="1200" dirty="0" smtClean="0">
                <a:solidFill>
                  <a:srgbClr val="000000"/>
                </a:solidFill>
              </a:rPr>
              <a:t>The 2016 CDS Benchmarking Report summarizes key findings from the CDS 2016 survey, provides a glimpse into the breadth of CDS data, and ultimately provides you with an opportunity to conduct your own benchmarking assessment. The customizable graphs contained within this report are meant to be used to assess your IT operation compared to that of peer institutions of similar size, control, or Carnegie Classification. </a:t>
            </a:r>
          </a:p>
          <a:p>
            <a:pPr marL="0" indent="0">
              <a:buNone/>
            </a:pPr>
            <a:endParaRPr lang="en-US" sz="1200" dirty="0">
              <a:solidFill>
                <a:srgbClr val="000000"/>
              </a:solidFill>
            </a:endParaRPr>
          </a:p>
          <a:p>
            <a:pPr marL="0" indent="0">
              <a:buNone/>
            </a:pPr>
            <a:r>
              <a:rPr lang="en-US" sz="1200" dirty="0" smtClean="0">
                <a:solidFill>
                  <a:srgbClr val="000000"/>
                </a:solidFill>
              </a:rPr>
              <a:t>As you consider the metrics and benchmarks in this report in relation to your institution, findings </a:t>
            </a:r>
            <a:r>
              <a:rPr lang="en-US" sz="1200" dirty="0">
                <a:solidFill>
                  <a:srgbClr val="000000"/>
                </a:solidFill>
              </a:rPr>
              <a:t>that differ from your experience should inspire questions, not answers. </a:t>
            </a:r>
            <a:r>
              <a:rPr lang="en-US" sz="1200" dirty="0" smtClean="0">
                <a:solidFill>
                  <a:srgbClr val="000000"/>
                </a:solidFill>
              </a:rPr>
              <a:t>When questions do arise, CDS data can facilitate further investigation (if your institution participated in CDS 2016). If your institution did not participate, consider </a:t>
            </a:r>
            <a:r>
              <a:rPr lang="en-US" sz="1200" dirty="0">
                <a:solidFill>
                  <a:srgbClr val="000000"/>
                </a:solidFill>
              </a:rPr>
              <a:t>adding your data to the next CDS survey, launching in July </a:t>
            </a:r>
            <a:r>
              <a:rPr lang="en-US" sz="1200" dirty="0" smtClean="0">
                <a:solidFill>
                  <a:srgbClr val="000000"/>
                </a:solidFill>
              </a:rPr>
              <a:t>2017. </a:t>
            </a:r>
            <a:endParaRPr lang="en-US" sz="1200" dirty="0">
              <a:solidFill>
                <a:srgbClr val="000000"/>
              </a:solidFill>
            </a:endParaRPr>
          </a:p>
          <a:p>
            <a:pPr marL="0" indent="0">
              <a:buNone/>
            </a:pPr>
            <a:endParaRPr lang="en-US" sz="1200" dirty="0">
              <a:solidFill>
                <a:srgbClr val="000000"/>
              </a:solidFill>
            </a:endParaRPr>
          </a:p>
          <a:p>
            <a:pPr marL="0" indent="0">
              <a:buNone/>
            </a:pPr>
            <a:r>
              <a:rPr lang="en-US" sz="1200" dirty="0">
                <a:solidFill>
                  <a:srgbClr val="000000"/>
                </a:solidFill>
              </a:rPr>
              <a:t>The CDS </a:t>
            </a:r>
            <a:r>
              <a:rPr lang="en-US" sz="1200" dirty="0" smtClean="0">
                <a:solidFill>
                  <a:srgbClr val="000000"/>
                </a:solidFill>
              </a:rPr>
              <a:t>2016 </a:t>
            </a:r>
            <a:r>
              <a:rPr lang="en-US" sz="1200" dirty="0">
                <a:solidFill>
                  <a:srgbClr val="000000"/>
                </a:solidFill>
              </a:rPr>
              <a:t>survey concluded with </a:t>
            </a:r>
            <a:r>
              <a:rPr lang="en-US" sz="1200" dirty="0" smtClean="0">
                <a:solidFill>
                  <a:schemeClr val="tx1"/>
                </a:solidFill>
              </a:rPr>
              <a:t>784</a:t>
            </a:r>
            <a:r>
              <a:rPr lang="en-US" sz="1200" b="1" dirty="0" smtClean="0">
                <a:solidFill>
                  <a:srgbClr val="FF0000"/>
                </a:solidFill>
              </a:rPr>
              <a:t> </a:t>
            </a:r>
            <a:r>
              <a:rPr lang="en-US" sz="1200" dirty="0" smtClean="0">
                <a:solidFill>
                  <a:srgbClr val="000000"/>
                </a:solidFill>
              </a:rPr>
              <a:t>participants</a:t>
            </a:r>
            <a:r>
              <a:rPr lang="en-US" sz="1200" dirty="0">
                <a:solidFill>
                  <a:srgbClr val="000000"/>
                </a:solidFill>
              </a:rPr>
              <a:t>. </a:t>
            </a:r>
            <a:r>
              <a:rPr lang="en-US" sz="1200" dirty="0" smtClean="0">
                <a:solidFill>
                  <a:srgbClr val="000000"/>
                </a:solidFill>
              </a:rPr>
              <a:t>The </a:t>
            </a:r>
            <a:r>
              <a:rPr lang="en-US" sz="1200" dirty="0">
                <a:solidFill>
                  <a:srgbClr val="000000"/>
                </a:solidFill>
              </a:rPr>
              <a:t>metrics discussed in this report focus primarily on </a:t>
            </a:r>
            <a:r>
              <a:rPr lang="en-US" sz="1200" dirty="0" smtClean="0">
                <a:solidFill>
                  <a:srgbClr val="000000"/>
                </a:solidFill>
              </a:rPr>
              <a:t>FY2015/16 </a:t>
            </a:r>
            <a:r>
              <a:rPr lang="en-US" sz="1200" dirty="0">
                <a:solidFill>
                  <a:srgbClr val="000000"/>
                </a:solidFill>
              </a:rPr>
              <a:t>central IT financials, staffing, and services </a:t>
            </a:r>
            <a:r>
              <a:rPr lang="en-US" sz="1200" dirty="0" smtClean="0">
                <a:solidFill>
                  <a:srgbClr val="000000"/>
                </a:solidFill>
              </a:rPr>
              <a:t>from </a:t>
            </a:r>
            <a:r>
              <a:rPr lang="en-US" sz="1200" dirty="0" smtClean="0">
                <a:solidFill>
                  <a:schemeClr val="tx1"/>
                </a:solidFill>
              </a:rPr>
              <a:t>680 </a:t>
            </a:r>
            <a:r>
              <a:rPr lang="en-US" sz="1200" dirty="0" smtClean="0">
                <a:solidFill>
                  <a:srgbClr val="000000"/>
                </a:solidFill>
              </a:rPr>
              <a:t>nonspecialized U.S</a:t>
            </a:r>
            <a:r>
              <a:rPr lang="en-US" sz="1200" dirty="0">
                <a:solidFill>
                  <a:srgbClr val="000000"/>
                </a:solidFill>
              </a:rPr>
              <a:t>. institutions. </a:t>
            </a:r>
            <a:r>
              <a:rPr lang="en-US" sz="1200" dirty="0" smtClean="0">
                <a:solidFill>
                  <a:srgbClr val="000000"/>
                </a:solidFill>
              </a:rPr>
              <a:t>Metrics are calculated for each of six Carnegie Classification groupings using the 2010 classification system (AA, BA, MA public, MA private, DR public, and DR private). These groupings provide the most granular breakdown by institutional type possible (given available sample sizes) and should provide suitable comparison groups for most institution types and sizes within the United States. </a:t>
            </a:r>
          </a:p>
          <a:p>
            <a:pPr marL="0" indent="0">
              <a:buNone/>
            </a:pPr>
            <a:endParaRPr lang="en-US" sz="1200" dirty="0">
              <a:solidFill>
                <a:srgbClr val="000000"/>
              </a:solidFill>
            </a:endParaRPr>
          </a:p>
          <a:p>
            <a:pPr marL="0" indent="0">
              <a:buNone/>
            </a:pPr>
            <a:r>
              <a:rPr lang="en-US" sz="1200" dirty="0" smtClean="0">
                <a:solidFill>
                  <a:schemeClr val="tx1"/>
                </a:solidFill>
              </a:rPr>
              <a:t>Forty-seven</a:t>
            </a:r>
            <a:r>
              <a:rPr lang="en-US" sz="1200" dirty="0" smtClean="0">
                <a:solidFill>
                  <a:srgbClr val="000000"/>
                </a:solidFill>
              </a:rPr>
              <a:t> specialized U.S. institutions and 57 non</a:t>
            </a:r>
            <a:r>
              <a:rPr lang="en-US" sz="1200" dirty="0">
                <a:solidFill>
                  <a:srgbClr val="000000"/>
                </a:solidFill>
              </a:rPr>
              <a:t>-U.S. institutions from </a:t>
            </a:r>
            <a:r>
              <a:rPr lang="en-US" sz="1200" dirty="0" smtClean="0">
                <a:solidFill>
                  <a:srgbClr val="000000"/>
                </a:solidFill>
              </a:rPr>
              <a:t>18 countries </a:t>
            </a:r>
            <a:r>
              <a:rPr lang="en-US" sz="1200" dirty="0">
                <a:solidFill>
                  <a:srgbClr val="000000"/>
                </a:solidFill>
              </a:rPr>
              <a:t>participated in </a:t>
            </a:r>
            <a:r>
              <a:rPr lang="en-US" sz="1200" dirty="0" smtClean="0">
                <a:solidFill>
                  <a:srgbClr val="000000"/>
                </a:solidFill>
              </a:rPr>
              <a:t>the 2016 </a:t>
            </a:r>
            <a:r>
              <a:rPr lang="en-US" sz="1200" dirty="0">
                <a:solidFill>
                  <a:srgbClr val="000000"/>
                </a:solidFill>
              </a:rPr>
              <a:t>survey; however, small sample sizes from each of these </a:t>
            </a:r>
            <a:r>
              <a:rPr lang="en-US" sz="1200" dirty="0" smtClean="0">
                <a:solidFill>
                  <a:srgbClr val="000000"/>
                </a:solidFill>
              </a:rPr>
              <a:t>groups </a:t>
            </a:r>
            <a:r>
              <a:rPr lang="en-US" sz="1200" dirty="0">
                <a:solidFill>
                  <a:srgbClr val="000000"/>
                </a:solidFill>
              </a:rPr>
              <a:t>preclude meaningful aggregate analysis. </a:t>
            </a:r>
            <a:r>
              <a:rPr lang="en-US" sz="1200" dirty="0" smtClean="0">
                <a:solidFill>
                  <a:srgbClr val="000000"/>
                </a:solidFill>
              </a:rPr>
              <a:t>If your institution is a specialized U.S. institution or a non-U.S. institution, this report may be used to compare your institution to institutions in a similar Carnegie Classification or to the metric calculated for All (non-specialized) U.S. institutions. A </a:t>
            </a:r>
            <a:r>
              <a:rPr lang="en-US" sz="1200" dirty="0">
                <a:solidFill>
                  <a:srgbClr val="000000"/>
                </a:solidFill>
              </a:rPr>
              <a:t>list of CDS </a:t>
            </a:r>
            <a:r>
              <a:rPr lang="en-US" sz="1200" dirty="0" smtClean="0">
                <a:solidFill>
                  <a:srgbClr val="000000"/>
                </a:solidFill>
              </a:rPr>
              <a:t>2016 </a:t>
            </a:r>
            <a:r>
              <a:rPr lang="en-US" sz="1200" dirty="0">
                <a:solidFill>
                  <a:srgbClr val="000000"/>
                </a:solidFill>
              </a:rPr>
              <a:t>participants can be found on the </a:t>
            </a:r>
            <a:r>
              <a:rPr lang="en-US" sz="1200" dirty="0">
                <a:solidFill>
                  <a:srgbClr val="000000"/>
                </a:solidFill>
                <a:hlinkClick r:id="rId3"/>
              </a:rPr>
              <a:t>CDS </a:t>
            </a:r>
            <a:r>
              <a:rPr lang="en-US" sz="1200" dirty="0" smtClean="0">
                <a:solidFill>
                  <a:srgbClr val="000000"/>
                </a:solidFill>
                <a:hlinkClick r:id="rId3"/>
              </a:rPr>
              <a:t>website</a:t>
            </a:r>
            <a:r>
              <a:rPr lang="en-US" sz="1200" dirty="0" smtClean="0">
                <a:solidFill>
                  <a:srgbClr val="000000"/>
                </a:solidFill>
              </a:rPr>
              <a:t>. </a:t>
            </a:r>
            <a:endParaRPr lang="en-US" sz="12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a:t>
            </a:fld>
            <a:endParaRPr lang="en-US"/>
          </a:p>
        </p:txBody>
      </p:sp>
    </p:spTree>
    <p:extLst>
      <p:ext uri="{BB962C8B-B14F-4D97-AF65-F5344CB8AC3E}">
        <p14:creationId xmlns:p14="http://schemas.microsoft.com/office/powerpoint/2010/main" val="1084979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Risk assessments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40</a:t>
            </a:fld>
            <a:endParaRPr lang="en-US"/>
          </a:p>
        </p:txBody>
      </p:sp>
      <p:graphicFrame>
        <p:nvGraphicFramePr>
          <p:cNvPr id="5" name="Chart 4"/>
          <p:cNvGraphicFramePr/>
          <p:nvPr>
            <p:extLst>
              <p:ext uri="{D42A27DB-BD31-4B8C-83A1-F6EECF244321}">
                <p14:modId xmlns:p14="http://schemas.microsoft.com/office/powerpoint/2010/main" val="1236366395"/>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348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Risk </a:t>
            </a:r>
            <a:r>
              <a:rPr lang="en-US" sz="2000" dirty="0" smtClean="0">
                <a:solidFill>
                  <a:srgbClr val="000000"/>
                </a:solidFill>
              </a:rPr>
              <a:t>assessments of cloud services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41</a:t>
            </a:fld>
            <a:endParaRPr lang="en-US"/>
          </a:p>
        </p:txBody>
      </p:sp>
      <p:graphicFrame>
        <p:nvGraphicFramePr>
          <p:cNvPr id="5" name="Chart 4"/>
          <p:cNvGraphicFramePr/>
          <p:nvPr>
            <p:extLst>
              <p:ext uri="{D42A27DB-BD31-4B8C-83A1-F6EECF244321}">
                <p14:modId xmlns:p14="http://schemas.microsoft.com/office/powerpoint/2010/main" val="1661321428"/>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5168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a:t>
            </a:r>
            <a:r>
              <a:rPr lang="en-US" sz="2000" dirty="0" smtClean="0">
                <a:solidFill>
                  <a:srgbClr val="000000"/>
                </a:solidFill>
              </a:rPr>
              <a:t>Identity Management</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42</a:t>
            </a:fld>
            <a:endParaRPr lang="en-US"/>
          </a:p>
        </p:txBody>
      </p:sp>
      <p:graphicFrame>
        <p:nvGraphicFramePr>
          <p:cNvPr id="5" name="Chart 4"/>
          <p:cNvGraphicFramePr/>
          <p:nvPr>
            <p:extLst>
              <p:ext uri="{D42A27DB-BD31-4B8C-83A1-F6EECF244321}">
                <p14:modId xmlns:p14="http://schemas.microsoft.com/office/powerpoint/2010/main" val="229554088"/>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4687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Most commonly achieved information security practices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43</a:t>
            </a:fld>
            <a:endParaRPr lang="en-US"/>
          </a:p>
        </p:txBody>
      </p:sp>
      <p:graphicFrame>
        <p:nvGraphicFramePr>
          <p:cNvPr id="5" name="Chart 4"/>
          <p:cNvGraphicFramePr/>
          <p:nvPr>
            <p:extLst>
              <p:ext uri="{D42A27DB-BD31-4B8C-83A1-F6EECF244321}">
                <p14:modId xmlns:p14="http://schemas.microsoft.com/office/powerpoint/2010/main" val="1937122898"/>
              </p:ext>
            </p:extLst>
          </p:nvPr>
        </p:nvGraphicFramePr>
        <p:xfrm>
          <a:off x="228600" y="685800"/>
          <a:ext cx="86868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997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t>Information Systems and Applications: </a:t>
            </a:r>
            <a:r>
              <a:rPr lang="en-US" sz="2000" dirty="0">
                <a:solidFill>
                  <a:srgbClr val="000000"/>
                </a:solidFill>
                <a:ea typeface="Lucida Grande"/>
              </a:rPr>
              <a:t>Systems most commonly </a:t>
            </a:r>
            <a:r>
              <a:rPr lang="en-US" sz="2000" dirty="0" smtClean="0">
                <a:solidFill>
                  <a:srgbClr val="000000"/>
                </a:solidFill>
                <a:ea typeface="Lucida Grande"/>
              </a:rPr>
              <a:t/>
            </a:r>
            <a:br>
              <a:rPr lang="en-US" sz="2000" dirty="0" smtClean="0">
                <a:solidFill>
                  <a:srgbClr val="000000"/>
                </a:solidFill>
                <a:ea typeface="Lucida Grande"/>
              </a:rPr>
            </a:br>
            <a:r>
              <a:rPr lang="en-US" sz="2000" dirty="0" smtClean="0">
                <a:solidFill>
                  <a:srgbClr val="000000"/>
                </a:solidFill>
                <a:ea typeface="Lucida Grande"/>
              </a:rPr>
              <a:t>vendor-managed (SaaS</a:t>
            </a:r>
            <a:r>
              <a:rPr lang="en-US" sz="2000" dirty="0">
                <a:solidFill>
                  <a:srgbClr val="000000"/>
                </a:solidFill>
                <a:ea typeface="Lucida Grande"/>
              </a:rPr>
              <a:t>)</a:t>
            </a:r>
            <a:endParaRPr lang="en-US" sz="20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44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61870706"/>
              </p:ext>
            </p:extLst>
          </p:nvPr>
        </p:nvGraphicFramePr>
        <p:xfrm>
          <a:off x="76200" y="1676400"/>
          <a:ext cx="8991600" cy="3433064"/>
        </p:xfrm>
        <a:graphic>
          <a:graphicData uri="http://schemas.openxmlformats.org/drawingml/2006/table">
            <a:tbl>
              <a:tblPr firstRow="1" bandRow="1">
                <a:tableStyleId>{073A0DAA-6AF3-43AB-8588-CEC1D06C72B9}</a:tableStyleId>
              </a:tblPr>
              <a:tblGrid>
                <a:gridCol w="2057400">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838200">
                  <a:extLst>
                    <a:ext uri="{9D8B030D-6E8A-4147-A177-3AD203B41FA5}">
                      <a16:colId xmlns="" xmlns:a16="http://schemas.microsoft.com/office/drawing/2014/main" val="20004"/>
                    </a:ext>
                  </a:extLst>
                </a:gridCol>
                <a:gridCol w="838200">
                  <a:extLst>
                    <a:ext uri="{9D8B030D-6E8A-4147-A177-3AD203B41FA5}">
                      <a16:colId xmlns="" xmlns:a16="http://schemas.microsoft.com/office/drawing/2014/main" val="20005"/>
                    </a:ext>
                  </a:extLst>
                </a:gridCol>
                <a:gridCol w="838200">
                  <a:extLst>
                    <a:ext uri="{9D8B030D-6E8A-4147-A177-3AD203B41FA5}">
                      <a16:colId xmlns="" xmlns:a16="http://schemas.microsoft.com/office/drawing/2014/main" val="20006"/>
                    </a:ext>
                  </a:extLst>
                </a:gridCol>
                <a:gridCol w="838200">
                  <a:extLst>
                    <a:ext uri="{9D8B030D-6E8A-4147-A177-3AD203B41FA5}">
                      <a16:colId xmlns="" xmlns:a16="http://schemas.microsoft.com/office/drawing/2014/main" val="20007"/>
                    </a:ext>
                  </a:extLst>
                </a:gridCol>
                <a:gridCol w="838200">
                  <a:extLst>
                    <a:ext uri="{9D8B030D-6E8A-4147-A177-3AD203B41FA5}">
                      <a16:colId xmlns="" xmlns:a16="http://schemas.microsoft.com/office/drawing/2014/main" val="20008"/>
                    </a:ext>
                  </a:extLst>
                </a:gridCol>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E-mail</a:t>
                      </a:r>
                      <a:r>
                        <a:rPr lang="en-US" sz="1000" dirty="0">
                          <a:solidFill>
                            <a:srgbClr val="000000"/>
                          </a:solidFill>
                          <a:effectLst/>
                          <a:latin typeface="Arial" panose="020B0604020202020204" pitchFamily="34" charset="0"/>
                          <a:ea typeface="Times New Roman"/>
                          <a:cs typeface="Arial" panose="020B0604020202020204" pitchFamily="34" charset="0"/>
                        </a:rPr>
                        <a:t>: </a:t>
                      </a:r>
                      <a:r>
                        <a:rPr lang="en-US" sz="1000" dirty="0" smtClean="0">
                          <a:solidFill>
                            <a:srgbClr val="000000"/>
                          </a:solidFill>
                          <a:effectLst/>
                          <a:latin typeface="Arial" panose="020B0604020202020204" pitchFamily="34" charset="0"/>
                          <a:ea typeface="Times New Roman"/>
                          <a:cs typeface="Arial" panose="020B0604020202020204" pitchFamily="34" charset="0"/>
                        </a:rPr>
                        <a:t>student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68%</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9000">
                          <a:schemeClr val="bg1"/>
                        </a:gs>
                        <a:gs pos="68000">
                          <a:schemeClr val="bg1">
                            <a:lumMod val="75000"/>
                          </a:schemeClr>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5000">
                          <a:schemeClr val="bg1"/>
                        </a:gs>
                        <a:gs pos="64000">
                          <a:schemeClr val="accent2"/>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6000">
                          <a:schemeClr val="accent3"/>
                        </a:gs>
                        <a:gs pos="66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7000">
                          <a:schemeClr val="accent5"/>
                        </a:gs>
                        <a:gs pos="67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5000">
                          <a:srgbClr val="B7DEE8"/>
                        </a:gs>
                        <a:gs pos="6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chemeClr val="accent6"/>
                        </a:gs>
                        <a:gs pos="7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7000">
                          <a:srgbClr val="FCD5B5"/>
                        </a:gs>
                        <a:gs pos="77000">
                          <a:srgbClr val="FFFFFF"/>
                        </a:gs>
                      </a:gsLst>
                      <a:lin ang="0" scaled="1"/>
                      <a:tileRect/>
                    </a:gradFill>
                  </a:tcPr>
                </a:tc>
                <a:extLst>
                  <a:ext uri="{0D108BD9-81ED-4DB2-BD59-A6C34878D82A}">
                    <a16:rowId xmlns="" xmlns:a16="http://schemas.microsoft.com/office/drawing/2014/main" val="10001"/>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E-mail</a:t>
                      </a:r>
                      <a:r>
                        <a:rPr lang="en-US" sz="1000" dirty="0">
                          <a:solidFill>
                            <a:srgbClr val="000000"/>
                          </a:solidFill>
                          <a:effectLst/>
                          <a:latin typeface="Arial" panose="020B0604020202020204" pitchFamily="34" charset="0"/>
                          <a:ea typeface="Times New Roman"/>
                          <a:cs typeface="Arial" panose="020B0604020202020204" pitchFamily="34" charset="0"/>
                        </a:rPr>
                        <a:t>: </a:t>
                      </a:r>
                      <a:r>
                        <a:rPr lang="en-US" sz="1000" dirty="0" smtClean="0">
                          <a:solidFill>
                            <a:srgbClr val="000000"/>
                          </a:solidFill>
                          <a:effectLst/>
                          <a:latin typeface="Arial" panose="020B0604020202020204" pitchFamily="34" charset="0"/>
                          <a:ea typeface="Times New Roman"/>
                          <a:cs typeface="Arial" panose="020B0604020202020204" pitchFamily="34" charset="0"/>
                        </a:rPr>
                        <a:t>faculty/staff</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47%</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7000">
                          <a:schemeClr val="bg1">
                            <a:lumMod val="75000"/>
                          </a:schemeClr>
                        </a:gs>
                        <a:gs pos="4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chemeClr val="bg1"/>
                        </a:gs>
                        <a:gs pos="41000">
                          <a:schemeClr val="accent2"/>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4000">
                          <a:schemeClr val="bg1"/>
                        </a:gs>
                        <a:gs pos="53000">
                          <a:schemeClr val="accent3"/>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chemeClr val="bg1"/>
                        </a:gs>
                        <a:gs pos="44000">
                          <a:schemeClr val="accent5"/>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7DEE8"/>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chemeClr val="accent6"/>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rgbClr val="FCD5B5"/>
                        </a:gs>
                        <a:gs pos="61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Learning 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39%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9000">
                          <a:schemeClr val="bg1">
                            <a:lumMod val="75000"/>
                          </a:schemeClr>
                        </a:gs>
                        <a:gs pos="4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chemeClr val="bg1"/>
                        </a:gs>
                        <a:gs pos="34000">
                          <a:schemeClr val="accent2"/>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9000">
                          <a:schemeClr val="bg1"/>
                        </a:gs>
                        <a:gs pos="28000">
                          <a:schemeClr val="accent3"/>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chemeClr val="bg1"/>
                        </a:gs>
                        <a:gs pos="41000">
                          <a:schemeClr val="accent5"/>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7DEE8"/>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4000">
                          <a:schemeClr val="accent6"/>
                        </a:gs>
                        <a:gs pos="45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FCD5B5"/>
                        </a:gs>
                        <a:gs pos="47000">
                          <a:srgbClr val="FFFFFF"/>
                        </a:gs>
                      </a:gsLst>
                      <a:lin ang="0" scaled="1"/>
                      <a:tileRect/>
                    </a:gradFill>
                  </a:tcPr>
                </a:tc>
                <a:extLst>
                  <a:ext uri="{0D108BD9-81ED-4DB2-BD59-A6C34878D82A}">
                    <a16:rowId xmlns="" xmlns:a16="http://schemas.microsoft.com/office/drawing/2014/main" val="10002"/>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Customer </a:t>
                      </a:r>
                      <a:r>
                        <a:rPr lang="en-US" sz="1000" dirty="0">
                          <a:solidFill>
                            <a:srgbClr val="000000"/>
                          </a:solidFill>
                          <a:effectLst/>
                          <a:latin typeface="Arial" panose="020B0604020202020204" pitchFamily="34" charset="0"/>
                          <a:ea typeface="Times New Roman"/>
                          <a:cs typeface="Arial" panose="020B0604020202020204" pitchFamily="34" charset="0"/>
                        </a:rPr>
                        <a:t>relationship management (CRM</a:t>
                      </a:r>
                      <a:r>
                        <a:rPr lang="en-US" sz="1000" dirty="0" smtClean="0">
                          <a:solidFill>
                            <a:srgbClr val="000000"/>
                          </a:solidFill>
                          <a:effectLst/>
                          <a:latin typeface="Arial" panose="020B0604020202020204" pitchFamily="34" charset="0"/>
                          <a:ea typeface="Times New Roman"/>
                          <a:cs typeface="Arial" panose="020B0604020202020204" pitchFamily="34" charset="0"/>
                        </a:rPr>
                        <a: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35%</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chemeClr val="bg1"/>
                        </a:gs>
                        <a:gs pos="35000">
                          <a:schemeClr val="bg1">
                            <a:lumMod val="75000"/>
                          </a:schemeClr>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chemeClr val="accent2"/>
                        </a:gs>
                        <a:gs pos="2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3000">
                          <a:srgbClr val="9BBB59"/>
                        </a:gs>
                        <a:gs pos="4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chemeClr val="accent5"/>
                        </a:gs>
                        <a:gs pos="3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rgbClr val="B7DEE8"/>
                        </a:gs>
                        <a:gs pos="3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chemeClr val="accent6"/>
                        </a:gs>
                        <a:gs pos="3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FCD5B5"/>
                        </a:gs>
                        <a:gs pos="47000">
                          <a:srgbClr val="FFFFFF"/>
                        </a:gs>
                      </a:gsLst>
                      <a:lin ang="0" scaled="1"/>
                      <a:tileRect/>
                    </a:gradFill>
                  </a:tcPr>
                </a:tc>
                <a:extLst>
                  <a:ext uri="{0D108BD9-81ED-4DB2-BD59-A6C34878D82A}">
                    <a16:rowId xmlns="" xmlns:a16="http://schemas.microsoft.com/office/drawing/2014/main" val="10003"/>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Library</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30%</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chemeClr val="bg1"/>
                        </a:gs>
                        <a:gs pos="30000">
                          <a:schemeClr val="bg1">
                            <a:lumMod val="75000"/>
                          </a:schemeClr>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7000">
                          <a:schemeClr val="accent2"/>
                        </a:gs>
                        <a:gs pos="3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rgbClr val="9BBB59"/>
                        </a:gs>
                        <a:gs pos="32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7000">
                          <a:schemeClr val="accent5"/>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4000">
                          <a:srgbClr val="B7DEE8"/>
                        </a:gs>
                        <a:gs pos="4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chemeClr val="accent6"/>
                        </a:gs>
                        <a:gs pos="20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rgbClr val="FCD5B5"/>
                        </a:gs>
                        <a:gs pos="32000">
                          <a:srgbClr val="FFFFFF"/>
                        </a:gs>
                      </a:gsLst>
                      <a:lin ang="0" scaled="1"/>
                      <a:tileRect/>
                    </a:gradFill>
                  </a:tcPr>
                </a:tc>
                <a:extLst>
                  <a:ext uri="{0D108BD9-81ED-4DB2-BD59-A6C34878D82A}">
                    <a16:rowId xmlns="" xmlns:a16="http://schemas.microsoft.com/office/drawing/2014/main" val="10005"/>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IT </a:t>
                      </a:r>
                      <a:r>
                        <a:rPr lang="en-US" sz="1000" dirty="0">
                          <a:solidFill>
                            <a:srgbClr val="000000"/>
                          </a:solidFill>
                          <a:effectLst/>
                          <a:latin typeface="Arial" panose="020B0604020202020204" pitchFamily="34" charset="0"/>
                          <a:ea typeface="Times New Roman"/>
                          <a:cs typeface="Arial" panose="020B0604020202020204" pitchFamily="34" charset="0"/>
                        </a:rPr>
                        <a:t>service desk </a:t>
                      </a:r>
                      <a:r>
                        <a:rPr lang="en-US" sz="1000" dirty="0" smtClean="0">
                          <a:solidFill>
                            <a:srgbClr val="000000"/>
                          </a:solidFill>
                          <a:effectLst/>
                          <a:latin typeface="Arial" panose="020B0604020202020204" pitchFamily="34" charset="0"/>
                          <a:ea typeface="Times New Roman"/>
                          <a:cs typeface="Arial" panose="020B0604020202020204" pitchFamily="34" charset="0"/>
                        </a:rPr>
                        <a:t>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27%</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7000">
                          <a:schemeClr val="bg1">
                            <a:lumMod val="75000"/>
                          </a:schemeClr>
                        </a:gs>
                        <a:gs pos="2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chemeClr val="accent2"/>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8000">
                          <a:srgbClr val="9BBB59"/>
                        </a:gs>
                        <a:gs pos="1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3000">
                          <a:schemeClr val="accent5"/>
                        </a:gs>
                        <a:gs pos="2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rgbClr val="B7DEE8"/>
                        </a:gs>
                        <a:gs pos="2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chemeClr val="accent6"/>
                        </a:gs>
                        <a:gs pos="3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rgbClr val="FCD5B5"/>
                        </a:gs>
                        <a:gs pos="43000">
                          <a:srgbClr val="FFFFFF"/>
                        </a:gs>
                      </a:gsLst>
                      <a:lin ang="0" scaled="1"/>
                      <a:tileRect/>
                    </a:gradFill>
                  </a:tcPr>
                </a:tc>
                <a:extLst>
                  <a:ext uri="{0D108BD9-81ED-4DB2-BD59-A6C34878D82A}">
                    <a16:rowId xmlns="" xmlns:a16="http://schemas.microsoft.com/office/drawing/2014/main" val="10006"/>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Admissions</a:t>
                      </a:r>
                      <a:r>
                        <a:rPr lang="en-US" sz="1000" dirty="0">
                          <a:solidFill>
                            <a:srgbClr val="000000"/>
                          </a:solidFill>
                          <a:effectLst/>
                          <a:latin typeface="Arial" panose="020B0604020202020204" pitchFamily="34" charset="0"/>
                          <a:ea typeface="Times New Roman"/>
                          <a:cs typeface="Arial" panose="020B0604020202020204" pitchFamily="34" charset="0"/>
                        </a:rPr>
                        <a:t>: </a:t>
                      </a:r>
                      <a:r>
                        <a:rPr lang="en-US" sz="1000" dirty="0" smtClean="0">
                          <a:solidFill>
                            <a:srgbClr val="000000"/>
                          </a:solidFill>
                          <a:effectLst/>
                          <a:latin typeface="Arial" panose="020B0604020202020204" pitchFamily="34" charset="0"/>
                          <a:ea typeface="Times New Roman"/>
                          <a:cs typeface="Arial" panose="020B0604020202020204" pitchFamily="34" charset="0"/>
                        </a:rPr>
                        <a:t>undergraduate</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25%</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chemeClr val="bg1"/>
                        </a:gs>
                        <a:gs pos="25000">
                          <a:schemeClr val="bg1">
                            <a:lumMod val="75000"/>
                          </a:schemeClr>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
                          <a:schemeClr val="accent2"/>
                        </a:gs>
                        <a:gs pos="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1000">
                          <a:srgbClr val="9BBB59"/>
                        </a:gs>
                        <a:gs pos="4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accent5"/>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rgbClr val="B7DEE8"/>
                        </a:gs>
                        <a:gs pos="2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chemeClr val="accent6"/>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FCD5B5"/>
                        </a:gs>
                        <a:gs pos="39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Facilities 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24%</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chemeClr val="bg1"/>
                        </a:gs>
                        <a:gs pos="24000">
                          <a:schemeClr val="bg1">
                            <a:lumMod val="75000"/>
                          </a:schemeClr>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chemeClr val="accent2"/>
                        </a:gs>
                        <a:gs pos="2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9BBB59"/>
                        </a:gs>
                        <a:gs pos="2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chemeClr val="accent5"/>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rgbClr val="B7DEE8"/>
                        </a:gs>
                        <a:gs pos="2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8000">
                          <a:schemeClr val="accent6"/>
                        </a:gs>
                        <a:gs pos="1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9000">
                          <a:srgbClr val="FCD5B5"/>
                        </a:gs>
                        <a:gs pos="30000">
                          <a:srgbClr val="FFFFFF"/>
                        </a:gs>
                      </a:gsLst>
                      <a:lin ang="0" scaled="1"/>
                      <a:tileRect/>
                    </a:gradFill>
                  </a:tcPr>
                </a:tc>
                <a:extLst>
                  <a:ext uri="{0D108BD9-81ED-4DB2-BD59-A6C34878D82A}">
                    <a16:rowId xmlns=""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52863618"/>
              </p:ext>
            </p:extLst>
          </p:nvPr>
        </p:nvGraphicFramePr>
        <p:xfrm>
          <a:off x="5638800" y="6457700"/>
          <a:ext cx="3429000" cy="324100"/>
        </p:xfrm>
        <a:graphic>
          <a:graphicData uri="http://schemas.openxmlformats.org/drawingml/2006/table">
            <a:tbl>
              <a:tblPr firstRow="1">
                <a:tableStyleId>{073A0DAA-6AF3-43AB-8588-CEC1D06C72B9}</a:tableStyleId>
              </a:tblPr>
              <a:tblGrid>
                <a:gridCol w="404447">
                  <a:extLst>
                    <a:ext uri="{9D8B030D-6E8A-4147-A177-3AD203B41FA5}">
                      <a16:colId xmlns="" xmlns:a16="http://schemas.microsoft.com/office/drawing/2014/main" val="20000"/>
                    </a:ext>
                  </a:extLst>
                </a:gridCol>
                <a:gridCol w="3024553">
                  <a:extLst>
                    <a:ext uri="{9D8B030D-6E8A-4147-A177-3AD203B41FA5}">
                      <a16:colId xmlns="" xmlns:a16="http://schemas.microsoft.com/office/drawing/2014/main" val="20001"/>
                    </a:ext>
                  </a:extLst>
                </a:gridCol>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uses SaaS for this system.</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0"/>
                  </a:ext>
                </a:extLst>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use SaaS for this system.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067609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Systems and Applications: </a:t>
            </a:r>
            <a:r>
              <a:rPr lang="en-US" sz="2000" dirty="0" smtClean="0">
                <a:solidFill>
                  <a:srgbClr val="000000"/>
                </a:solidFill>
                <a:ea typeface="Lucida Grande"/>
              </a:rPr>
              <a:t>Systems most likely to be replaced in the next three years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62955852"/>
              </p:ext>
            </p:extLst>
          </p:nvPr>
        </p:nvGraphicFramePr>
        <p:xfrm>
          <a:off x="76200" y="1676400"/>
          <a:ext cx="8991600" cy="2691384"/>
        </p:xfrm>
        <a:graphic>
          <a:graphicData uri="http://schemas.openxmlformats.org/drawingml/2006/table">
            <a:tbl>
              <a:tblPr firstRow="1" bandRow="1">
                <a:tableStyleId>{073A0DAA-6AF3-43AB-8588-CEC1D06C72B9}</a:tableStyleId>
              </a:tblPr>
              <a:tblGrid>
                <a:gridCol w="2129589">
                  <a:extLst>
                    <a:ext uri="{9D8B030D-6E8A-4147-A177-3AD203B41FA5}">
                      <a16:colId xmlns="" xmlns:a16="http://schemas.microsoft.com/office/drawing/2014/main" val="20000"/>
                    </a:ext>
                  </a:extLst>
                </a:gridCol>
                <a:gridCol w="867611">
                  <a:extLst>
                    <a:ext uri="{9D8B030D-6E8A-4147-A177-3AD203B41FA5}">
                      <a16:colId xmlns="" xmlns:a16="http://schemas.microsoft.com/office/drawing/2014/main" val="20001"/>
                    </a:ext>
                  </a:extLst>
                </a:gridCol>
                <a:gridCol w="9652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838200">
                  <a:extLst>
                    <a:ext uri="{9D8B030D-6E8A-4147-A177-3AD203B41FA5}">
                      <a16:colId xmlns="" xmlns:a16="http://schemas.microsoft.com/office/drawing/2014/main" val="20004"/>
                    </a:ext>
                  </a:extLst>
                </a:gridCol>
                <a:gridCol w="838200">
                  <a:extLst>
                    <a:ext uri="{9D8B030D-6E8A-4147-A177-3AD203B41FA5}">
                      <a16:colId xmlns="" xmlns:a16="http://schemas.microsoft.com/office/drawing/2014/main" val="20005"/>
                    </a:ext>
                  </a:extLst>
                </a:gridCol>
                <a:gridCol w="838200">
                  <a:extLst>
                    <a:ext uri="{9D8B030D-6E8A-4147-A177-3AD203B41FA5}">
                      <a16:colId xmlns="" xmlns:a16="http://schemas.microsoft.com/office/drawing/2014/main" val="20006"/>
                    </a:ext>
                  </a:extLst>
                </a:gridCol>
                <a:gridCol w="838200">
                  <a:extLst>
                    <a:ext uri="{9D8B030D-6E8A-4147-A177-3AD203B41FA5}">
                      <a16:colId xmlns="" xmlns:a16="http://schemas.microsoft.com/office/drawing/2014/main" val="20007"/>
                    </a:ext>
                  </a:extLst>
                </a:gridCol>
                <a:gridCol w="838200">
                  <a:extLst>
                    <a:ext uri="{9D8B030D-6E8A-4147-A177-3AD203B41FA5}">
                      <a16:colId xmlns="" xmlns:a16="http://schemas.microsoft.com/office/drawing/2014/main" val="20008"/>
                    </a:ext>
                  </a:extLst>
                </a:gridCol>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IT </a:t>
                      </a:r>
                      <a:r>
                        <a:rPr lang="en-US" sz="1000" dirty="0">
                          <a:solidFill>
                            <a:srgbClr val="000000"/>
                          </a:solidFill>
                          <a:effectLst/>
                          <a:latin typeface="Arial" panose="020B0604020202020204" pitchFamily="34" charset="0"/>
                          <a:ea typeface="Times New Roman"/>
                          <a:cs typeface="Arial" panose="020B0604020202020204" pitchFamily="34" charset="0"/>
                        </a:rPr>
                        <a:t>service desk management</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24%</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rgbClr val="BFBFBF"/>
                        </a:gs>
                        <a:gs pos="24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C0504D"/>
                        </a:gs>
                        <a:gs pos="21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1000">
                          <a:srgbClr val="9BBB59"/>
                        </a:gs>
                        <a:gs pos="2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4BACC6"/>
                        </a:gs>
                        <a:gs pos="2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chemeClr val="accent5">
                            <a:lumMod val="40000"/>
                            <a:lumOff val="60000"/>
                          </a:schemeClr>
                        </a:gs>
                        <a:gs pos="3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bg1"/>
                        </a:gs>
                        <a:gs pos="21000">
                          <a:schemeClr val="accent6"/>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rgbClr val="FCD5B5"/>
                        </a:gs>
                        <a:gs pos="32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Customer </a:t>
                      </a:r>
                      <a:r>
                        <a:rPr lang="en-US" sz="1000" dirty="0">
                          <a:solidFill>
                            <a:srgbClr val="000000"/>
                          </a:solidFill>
                          <a:effectLst/>
                          <a:latin typeface="Arial" panose="020B0604020202020204" pitchFamily="34" charset="0"/>
                          <a:ea typeface="Times New Roman"/>
                          <a:cs typeface="Arial" panose="020B0604020202020204" pitchFamily="34" charset="0"/>
                        </a:rPr>
                        <a:t>relationship management (CRM)</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24%</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4000">
                          <a:srgbClr val="BFBFBF"/>
                        </a:gs>
                        <a:gs pos="24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C0504D"/>
                        </a:gs>
                        <a:gs pos="16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7000">
                          <a:srgbClr val="9BBB59"/>
                        </a:gs>
                        <a:gs pos="1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4BACC6"/>
                        </a:gs>
                        <a:gs pos="2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9000">
                          <a:schemeClr val="accent5">
                            <a:lumMod val="40000"/>
                            <a:lumOff val="60000"/>
                          </a:schemeClr>
                        </a:gs>
                        <a:gs pos="3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2000">
                          <a:schemeClr val="bg1"/>
                        </a:gs>
                        <a:gs pos="31000">
                          <a:schemeClr val="accent6"/>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8000">
                          <a:srgbClr val="FCD5B5"/>
                        </a:gs>
                        <a:gs pos="19000">
                          <a:srgbClr val="FFFFFF"/>
                        </a:gs>
                      </a:gsLst>
                      <a:lin ang="0" scaled="1"/>
                      <a:tileRect/>
                    </a:gradFill>
                  </a:tcPr>
                </a:tc>
                <a:extLst>
                  <a:ext uri="{0D108BD9-81ED-4DB2-BD59-A6C34878D82A}">
                    <a16:rowId xmlns="" xmlns:a16="http://schemas.microsoft.com/office/drawing/2014/main" val="10001"/>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Business </a:t>
                      </a:r>
                      <a:r>
                        <a:rPr lang="en-US" sz="1000" dirty="0">
                          <a:solidFill>
                            <a:srgbClr val="000000"/>
                          </a:solidFill>
                          <a:effectLst/>
                          <a:latin typeface="Arial" panose="020B0604020202020204" pitchFamily="34" charset="0"/>
                          <a:ea typeface="Times New Roman"/>
                          <a:cs typeface="Arial" panose="020B0604020202020204" pitchFamily="34" charset="0"/>
                        </a:rPr>
                        <a:t>intelligence reporting</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rgbClr val="BFBFBF"/>
                        </a:gs>
                        <a:gs pos="2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chemeClr val="accent2"/>
                        </a:gs>
                        <a:gs pos="14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2000">
                          <a:srgbClr val="9BBB59">
                            <a:alpha val="99000"/>
                          </a:srgbClr>
                        </a:gs>
                        <a:gs pos="13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rgbClr val="4BACC6"/>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rgbClr val="B7DEE8"/>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F79646"/>
                        </a:gs>
                        <a:gs pos="2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7000">
                          <a:srgbClr val="FCD5B5"/>
                        </a:gs>
                        <a:gs pos="28000">
                          <a:srgbClr val="FFFFFF"/>
                        </a:gs>
                      </a:gsLst>
                      <a:lin ang="0" scaled="1"/>
                      <a:tileRect/>
                    </a:gradFill>
                  </a:tcPr>
                </a:tc>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Human resources information</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19%</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rgbClr val="BFBFBF"/>
                        </a:gs>
                        <a:gs pos="2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smtClean="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2000">
                          <a:schemeClr val="accent2"/>
                        </a:gs>
                        <a:gs pos="13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9BBB59">
                            <a:alpha val="99000"/>
                          </a:srgbClr>
                        </a:gs>
                        <a:gs pos="2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18%</a:t>
                      </a:r>
                      <a:endParaRPr lang="en-US" sz="1000" dirty="0" smtClean="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8000">
                          <a:srgbClr val="4BACC6"/>
                        </a:gs>
                        <a:gs pos="1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
                          <a:srgbClr val="B7DEE8"/>
                        </a:gs>
                        <a:gs pos="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8000">
                          <a:srgbClr val="F79646"/>
                        </a:gs>
                        <a:gs pos="29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7000">
                          <a:srgbClr val="FCD5B5"/>
                        </a:gs>
                        <a:gs pos="28000">
                          <a:srgbClr val="FFFFFF"/>
                        </a:gs>
                      </a:gsLst>
                      <a:lin ang="0" scaled="1"/>
                      <a:tileRect/>
                    </a:gradFill>
                  </a:tcPr>
                </a:tc>
                <a:extLst>
                  <a:ext uri="{0D108BD9-81ED-4DB2-BD59-A6C34878D82A}">
                    <a16:rowId xmlns="" xmlns:a16="http://schemas.microsoft.com/office/drawing/2014/main" val="10002"/>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Admissions</a:t>
                      </a:r>
                      <a:r>
                        <a:rPr lang="en-US" sz="1000" dirty="0">
                          <a:solidFill>
                            <a:srgbClr val="000000"/>
                          </a:solidFill>
                          <a:effectLst/>
                          <a:latin typeface="Arial" panose="020B0604020202020204" pitchFamily="34" charset="0"/>
                          <a:ea typeface="Times New Roman"/>
                          <a:cs typeface="Arial" panose="020B0604020202020204" pitchFamily="34" charset="0"/>
                        </a:rPr>
                        <a:t>: undergraduate</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18%</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chemeClr val="bg1"/>
                        </a:gs>
                        <a:gs pos="18000">
                          <a:srgbClr val="BFBFB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C0504D"/>
                        </a:gs>
                        <a:gs pos="1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3000">
                          <a:srgbClr val="9BBB59"/>
                        </a:gs>
                        <a:gs pos="2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6000">
                          <a:srgbClr val="4BACC6"/>
                        </a:gs>
                        <a:gs pos="17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B7DEE8"/>
                        </a:gs>
                        <a:gs pos="1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rgbClr val="F79646"/>
                        </a:gs>
                        <a:gs pos="20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chemeClr val="accent6">
                            <a:lumMod val="40000"/>
                            <a:lumOff val="60000"/>
                          </a:schemeClr>
                        </a:gs>
                        <a:gs pos="26000">
                          <a:srgbClr val="FFFFFF"/>
                        </a:gs>
                      </a:gsLst>
                      <a:lin ang="0" scaled="1"/>
                      <a:tileRect/>
                    </a:gradFill>
                  </a:tcPr>
                </a:tc>
                <a:extLst>
                  <a:ext uri="{0D108BD9-81ED-4DB2-BD59-A6C34878D82A}">
                    <a16:rowId xmlns="" xmlns:a16="http://schemas.microsoft.com/office/drawing/2014/main" val="10003"/>
                  </a:ext>
                </a:extLst>
              </a:tr>
              <a:tr h="370840">
                <a:tc>
                  <a:txBody>
                    <a:bodyPr/>
                    <a:lstStyle/>
                    <a:p>
                      <a:pPr marL="0" marR="0">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E-mail</a:t>
                      </a:r>
                      <a:r>
                        <a:rPr lang="en-US" sz="1000" dirty="0">
                          <a:solidFill>
                            <a:srgbClr val="000000"/>
                          </a:solidFill>
                          <a:effectLst/>
                          <a:latin typeface="Arial" panose="020B0604020202020204" pitchFamily="34" charset="0"/>
                          <a:ea typeface="Times New Roman"/>
                          <a:cs typeface="Arial" panose="020B0604020202020204" pitchFamily="34" charset="0"/>
                        </a:rPr>
                        <a:t>: faculty/staff</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000" dirty="0" smtClean="0">
                          <a:solidFill>
                            <a:srgbClr val="000000"/>
                          </a:solidFill>
                          <a:effectLst/>
                          <a:latin typeface="Arial" panose="020B0604020202020204" pitchFamily="34" charset="0"/>
                          <a:ea typeface="Times New Roman"/>
                          <a:cs typeface="Arial" panose="020B0604020202020204" pitchFamily="34" charset="0"/>
                        </a:rPr>
                        <a:t>18%</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chemeClr val="bg1"/>
                        </a:gs>
                        <a:gs pos="18000">
                          <a:schemeClr val="bg1">
                            <a:lumMod val="75000"/>
                          </a:schemeClr>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chemeClr val="accent2"/>
                        </a:gs>
                        <a:gs pos="16000">
                          <a:schemeClr val="bg1"/>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9BBB59"/>
                        </a:gs>
                        <a:gs pos="1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4BACC6"/>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8000">
                          <a:schemeClr val="bg1"/>
                        </a:gs>
                        <a:gs pos="17000">
                          <a:srgbClr val="B7DEE8"/>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bg1"/>
                        </a:gs>
                        <a:gs pos="21000">
                          <a:schemeClr val="accent6"/>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chemeClr val="accent6">
                            <a:lumMod val="40000"/>
                            <a:lumOff val="60000"/>
                          </a:schemeClr>
                        </a:gs>
                        <a:gs pos="16000">
                          <a:schemeClr val="bg1"/>
                        </a:gs>
                      </a:gsLst>
                      <a:lin ang="0" scaled="1"/>
                      <a:tileRect/>
                    </a:gradFill>
                  </a:tcPr>
                </a:tc>
                <a:extLst>
                  <a:ext uri="{0D108BD9-81ED-4DB2-BD59-A6C34878D82A}">
                    <a16:rowId xmlns=""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86949755"/>
              </p:ext>
            </p:extLst>
          </p:nvPr>
        </p:nvGraphicFramePr>
        <p:xfrm>
          <a:off x="2133600" y="6457700"/>
          <a:ext cx="6934200" cy="324100"/>
        </p:xfrm>
        <a:graphic>
          <a:graphicData uri="http://schemas.openxmlformats.org/drawingml/2006/table">
            <a:tbl>
              <a:tblPr firstRow="1">
                <a:tableStyleId>{073A0DAA-6AF3-43AB-8588-CEC1D06C72B9}</a:tableStyleId>
              </a:tblPr>
              <a:tblGrid>
                <a:gridCol w="444500">
                  <a:extLst>
                    <a:ext uri="{9D8B030D-6E8A-4147-A177-3AD203B41FA5}">
                      <a16:colId xmlns="" xmlns:a16="http://schemas.microsoft.com/office/drawing/2014/main" val="20000"/>
                    </a:ext>
                  </a:extLst>
                </a:gridCol>
                <a:gridCol w="6489700">
                  <a:extLst>
                    <a:ext uri="{9D8B030D-6E8A-4147-A177-3AD203B41FA5}">
                      <a16:colId xmlns="" xmlns:a16="http://schemas.microsoft.com/office/drawing/2014/main" val="20001"/>
                    </a:ext>
                  </a:extLst>
                </a:gridCol>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recently</a:t>
                      </a:r>
                      <a:r>
                        <a:rPr lang="en-US" sz="1000" b="1" u="none" strike="noStrike" baseline="0" dirty="0" smtClean="0">
                          <a:solidFill>
                            <a:schemeClr val="tx1"/>
                          </a:solidFill>
                          <a:effectLst/>
                          <a:latin typeface="Arial" panose="020B0604020202020204" pitchFamily="34" charset="0"/>
                          <a:cs typeface="Arial" panose="020B0604020202020204" pitchFamily="34" charset="0"/>
                        </a:rPr>
                        <a:t> replaced this system or plans to replace in the next three years.</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0"/>
                  </a:ext>
                </a:extLst>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has not recently replaced this system and has</a:t>
                      </a:r>
                      <a:r>
                        <a:rPr lang="en-US" sz="1000" b="1" i="0" u="none" strike="noStrike" baseline="0" dirty="0" smtClean="0">
                          <a:solidFill>
                            <a:schemeClr val="tx1"/>
                          </a:solidFill>
                          <a:effectLst/>
                          <a:latin typeface="Arial" panose="020B0604020202020204" pitchFamily="34" charset="0"/>
                          <a:cs typeface="Arial" panose="020B0604020202020204" pitchFamily="34" charset="0"/>
                        </a:rPr>
                        <a:t> no plans to replace in the next three years.</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6999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Arial" panose="020B0604020202020204" pitchFamily="34" charset="0"/>
                <a:cs typeface="Arial" panose="020B0604020202020204" pitchFamily="34" charset="0"/>
              </a:rPr>
              <a:t>Methodology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633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smtClean="0">
                <a:latin typeface="Arial" panose="020B0604020202020204" pitchFamily="34" charset="0"/>
                <a:cs typeface="Arial" panose="020B0604020202020204" pitchFamily="34" charset="0"/>
              </a:rPr>
              <a:t>Methodology, 1 of 3</a:t>
            </a:r>
            <a:endParaRPr lang="en-US" sz="2800" b="0" dirty="0">
              <a:latin typeface="Arial" panose="020B0604020202020204" pitchFamily="34" charset="0"/>
              <a:cs typeface="Arial" panose="020B0604020202020204" pitchFamily="34" charset="0"/>
            </a:endParaRPr>
          </a:p>
        </p:txBody>
      </p:sp>
      <p:sp>
        <p:nvSpPr>
          <p:cNvPr id="5" name="Text Placeholder 4"/>
          <p:cNvSpPr>
            <a:spLocks noGrp="1"/>
          </p:cNvSpPr>
          <p:nvPr>
            <p:ph type="body" sz="half" idx="2"/>
          </p:nvPr>
        </p:nvSpPr>
        <p:spPr>
          <a:xfrm>
            <a:off x="457200" y="846138"/>
            <a:ext cx="8229600" cy="1945690"/>
          </a:xfrm>
        </p:spPr>
        <p:txBody>
          <a:bodyPr>
            <a:normAutofit/>
          </a:bodyPr>
          <a:lstStyle/>
          <a:p>
            <a:r>
              <a:rPr lang="en-US" dirty="0">
                <a:latin typeface="Arial" panose="020B0604020202020204" pitchFamily="34" charset="0"/>
                <a:cs typeface="Arial" panose="020B0604020202020204" pitchFamily="34" charset="0"/>
              </a:rPr>
              <a:t>EDUCAUSE invites more than </a:t>
            </a:r>
            <a:r>
              <a:rPr lang="en-US" dirty="0" smtClean="0">
                <a:latin typeface="Arial" panose="020B0604020202020204" pitchFamily="34" charset="0"/>
                <a:cs typeface="Arial" panose="020B0604020202020204" pitchFamily="34" charset="0"/>
              </a:rPr>
              <a:t>3,500 </a:t>
            </a:r>
            <a:r>
              <a:rPr lang="en-US" dirty="0">
                <a:latin typeface="Arial" panose="020B0604020202020204" pitchFamily="34" charset="0"/>
                <a:cs typeface="Arial" panose="020B0604020202020204" pitchFamily="34" charset="0"/>
              </a:rPr>
              <a:t>institutions to contribute their data to </a:t>
            </a:r>
            <a:r>
              <a:rPr lang="en-US" dirty="0" smtClean="0">
                <a:latin typeface="Arial" panose="020B0604020202020204" pitchFamily="34" charset="0"/>
                <a:cs typeface="Arial" panose="020B0604020202020204" pitchFamily="34" charset="0"/>
              </a:rPr>
              <a:t>the Core </a:t>
            </a:r>
            <a:r>
              <a:rPr lang="en-US" dirty="0">
                <a:latin typeface="Arial" panose="020B0604020202020204" pitchFamily="34" charset="0"/>
                <a:cs typeface="Arial" panose="020B0604020202020204" pitchFamily="34" charset="0"/>
              </a:rPr>
              <a:t>Data Service each year. Invitees include EDUCAUSE member institutions plus nonmember institutions with a record of interaction with EDUCAUSE. Any nonmember institution may request to be added to the CDS sample. </a:t>
            </a:r>
          </a:p>
          <a:p>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Response by Year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CDS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survey collected data about </a:t>
            </a:r>
            <a:r>
              <a:rPr lang="en-US" dirty="0" smtClean="0">
                <a:latin typeface="Arial" panose="020B0604020202020204" pitchFamily="34" charset="0"/>
                <a:cs typeface="Arial" panose="020B0604020202020204" pitchFamily="34" charset="0"/>
              </a:rPr>
              <a:t>FY2015/16 </a:t>
            </a:r>
            <a:r>
              <a:rPr lang="en-US" dirty="0">
                <a:latin typeface="Arial" panose="020B0604020202020204" pitchFamily="34" charset="0"/>
                <a:cs typeface="Arial" panose="020B0604020202020204" pitchFamily="34" charset="0"/>
              </a:rPr>
              <a:t>and was conducted from July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December 2016. </a:t>
            </a:r>
            <a:r>
              <a:rPr lang="en-US" dirty="0">
                <a:latin typeface="Arial" panose="020B0604020202020204" pitchFamily="34" charset="0"/>
                <a:cs typeface="Arial" panose="020B0604020202020204" pitchFamily="34" charset="0"/>
              </a:rPr>
              <a:t>This was the </a:t>
            </a:r>
            <a:r>
              <a:rPr lang="en-US" dirty="0" smtClean="0">
                <a:latin typeface="Arial" panose="020B0604020202020204" pitchFamily="34" charset="0"/>
                <a:cs typeface="Arial" panose="020B0604020202020204" pitchFamily="34" charset="0"/>
              </a:rPr>
              <a:t>14th </a:t>
            </a:r>
            <a:r>
              <a:rPr lang="en-US" dirty="0">
                <a:latin typeface="Arial" panose="020B0604020202020204" pitchFamily="34" charset="0"/>
                <a:cs typeface="Arial" panose="020B0604020202020204" pitchFamily="34" charset="0"/>
              </a:rPr>
              <a:t>CDS survey. Since 2002, survey participation has ranged from 641 to 1,023 institutions. </a:t>
            </a:r>
          </a:p>
        </p:txBody>
      </p:sp>
      <p:graphicFrame>
        <p:nvGraphicFramePr>
          <p:cNvPr id="9" name="Table 8"/>
          <p:cNvGraphicFramePr>
            <a:graphicFrameLocks noGrp="1"/>
          </p:cNvGraphicFramePr>
          <p:nvPr>
            <p:extLst>
              <p:ext uri="{D42A27DB-BD31-4B8C-83A1-F6EECF244321}">
                <p14:modId xmlns:p14="http://schemas.microsoft.com/office/powerpoint/2010/main" val="1746741947"/>
              </p:ext>
            </p:extLst>
          </p:nvPr>
        </p:nvGraphicFramePr>
        <p:xfrm>
          <a:off x="1143000" y="2895600"/>
          <a:ext cx="6934200" cy="3423078"/>
        </p:xfrm>
        <a:graphic>
          <a:graphicData uri="http://schemas.openxmlformats.org/drawingml/2006/table">
            <a:tbl>
              <a:tblPr firstRow="1" bandRow="1">
                <a:tableStyleId>{073A0DAA-6AF3-43AB-8588-CEC1D06C72B9}</a:tableStyleId>
              </a:tblPr>
              <a:tblGrid>
                <a:gridCol w="11430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981200">
                  <a:extLst>
                    <a:ext uri="{9D8B030D-6E8A-4147-A177-3AD203B41FA5}">
                      <a16:colId xmlns="" xmlns:a16="http://schemas.microsoft.com/office/drawing/2014/main" val="20002"/>
                    </a:ext>
                  </a:extLst>
                </a:gridCol>
                <a:gridCol w="1981200">
                  <a:extLst>
                    <a:ext uri="{9D8B030D-6E8A-4147-A177-3AD203B41FA5}">
                      <a16:colId xmlns="" xmlns:a16="http://schemas.microsoft.com/office/drawing/2014/main" val="20003"/>
                    </a:ext>
                  </a:extLst>
                </a:gridCol>
              </a:tblGrid>
              <a:tr h="220557">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CDS Survey</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Year of Data Collection</a:t>
                      </a:r>
                      <a:endParaRPr lang="en-US" sz="110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Fiscal Year Data</a:t>
                      </a:r>
                      <a:endParaRPr lang="en-US" sz="110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Number of 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b"/>
                </a:tc>
                <a:extLst>
                  <a:ext uri="{0D108BD9-81ED-4DB2-BD59-A6C34878D82A}">
                    <a16:rowId xmlns="" xmlns:a16="http://schemas.microsoft.com/office/drawing/2014/main" val="10000"/>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cs typeface="Arial" panose="020B0604020202020204" pitchFamily="34" charset="0"/>
                        </a:rPr>
                        <a:t>FY2001/02–FY2002/03</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641</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1"/>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2004</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FY2002/03–FY2003/04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840</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2"/>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2004</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2005</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FY2003/04–FY2004/05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921</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3"/>
                  </a:ext>
                </a:extLst>
              </a:tr>
              <a:tr h="220557">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CDS 2005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2006</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FY2004/05–FY2005/06</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a:effectLst/>
                          <a:latin typeface="Arial" panose="020B0604020202020204" pitchFamily="34" charset="0"/>
                          <a:cs typeface="Arial" panose="020B0604020202020204" pitchFamily="34" charset="0"/>
                        </a:rPr>
                        <a:t>957</a:t>
                      </a:r>
                      <a:endParaRPr lang="en-US" sz="110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4"/>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2006</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2007</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FY2005/06–FY2006/07</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962</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5"/>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2007</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2008</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FY2006/07–FY2007/08</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1,023</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6"/>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2008</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2009</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FY2007/08–FY2008/09</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954</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7"/>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2009</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2010</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FY2008/09–FY2009/10</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917</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8"/>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2011</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2011</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FY2009/10–FY2010/11</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826</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9"/>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FY2010/11–FY2011/12</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787</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10"/>
                  </a:ext>
                </a:extLst>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FY2012/13</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798</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11"/>
                  </a:ext>
                </a:extLst>
              </a:tr>
              <a:tr h="220557">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CDS 2014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2014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FY2013/14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828</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12"/>
                  </a:ext>
                </a:extLst>
              </a:tr>
              <a:tr h="220557">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CDS 2015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2015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FY2014/15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813</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13"/>
                  </a:ext>
                </a:extLst>
              </a:tr>
              <a:tr h="220557">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CDS 2016</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2016</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FY2015/16</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b="0" dirty="0" smtClean="0">
                          <a:solidFill>
                            <a:schemeClr val="tx1"/>
                          </a:solidFill>
                          <a:effectLst/>
                          <a:latin typeface="Arial" panose="020B0604020202020204" pitchFamily="34" charset="0"/>
                          <a:ea typeface="ＭＳ 明朝"/>
                          <a:cs typeface="Arial" panose="020B0604020202020204" pitchFamily="34" charset="0"/>
                        </a:rPr>
                        <a:t>784</a:t>
                      </a:r>
                      <a:endParaRPr lang="en-US" sz="1100" b="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4205906189"/>
                  </a:ext>
                </a:extLst>
              </a:tr>
            </a:tbl>
          </a:graphicData>
        </a:graphic>
      </p:graphicFrame>
    </p:spTree>
    <p:extLst>
      <p:ext uri="{BB962C8B-B14F-4D97-AF65-F5344CB8AC3E}">
        <p14:creationId xmlns:p14="http://schemas.microsoft.com/office/powerpoint/2010/main" val="2160483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a:latin typeface="Arial" panose="020B0604020202020204" pitchFamily="34" charset="0"/>
                <a:cs typeface="Arial" panose="020B0604020202020204" pitchFamily="34" charset="0"/>
              </a:rPr>
              <a:t>Methodology, </a:t>
            </a:r>
            <a:r>
              <a:rPr lang="en-US" sz="2800" b="0" dirty="0" smtClean="0">
                <a:latin typeface="Arial" panose="020B0604020202020204" pitchFamily="34" charset="0"/>
                <a:cs typeface="Arial" panose="020B0604020202020204" pitchFamily="34" charset="0"/>
              </a:rPr>
              <a:t>2 </a:t>
            </a:r>
            <a:r>
              <a:rPr lang="en-US" sz="2800" b="0" dirty="0">
                <a:latin typeface="Arial" panose="020B0604020202020204" pitchFamily="34" charset="0"/>
                <a:cs typeface="Arial" panose="020B0604020202020204" pitchFamily="34" charset="0"/>
              </a:rPr>
              <a:t>of 3</a:t>
            </a:r>
          </a:p>
        </p:txBody>
      </p:sp>
      <p:sp>
        <p:nvSpPr>
          <p:cNvPr id="5" name="Text Placeholder 4"/>
          <p:cNvSpPr>
            <a:spLocks noGrp="1"/>
          </p:cNvSpPr>
          <p:nvPr>
            <p:ph type="body" sz="half" idx="2"/>
          </p:nvPr>
        </p:nvSpPr>
        <p:spPr>
          <a:xfrm>
            <a:off x="457200" y="846138"/>
            <a:ext cx="8229600" cy="1897062"/>
          </a:xfrm>
        </p:spPr>
        <p:txBody>
          <a:bodyPr>
            <a:normAutofit/>
          </a:bodyPr>
          <a:lstStyle/>
          <a:p>
            <a:r>
              <a:rPr lang="en-US" i="1" dirty="0" smtClean="0">
                <a:latin typeface="Arial" panose="020B0604020202020204" pitchFamily="34" charset="0"/>
                <a:cs typeface="Arial" panose="020B0604020202020204" pitchFamily="34" charset="0"/>
              </a:rPr>
              <a:t>Response </a:t>
            </a:r>
            <a:r>
              <a:rPr lang="en-US" i="1" dirty="0">
                <a:latin typeface="Arial" panose="020B0604020202020204" pitchFamily="34" charset="0"/>
                <a:cs typeface="Arial" panose="020B0604020202020204" pitchFamily="34" charset="0"/>
              </a:rPr>
              <a:t>by Carnegie Classification</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in prior years, survey response across Carnegie Classification was highly variable in CDS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Due to differences in population </a:t>
            </a:r>
            <a:r>
              <a:rPr lang="en-US" dirty="0">
                <a:solidFill>
                  <a:srgbClr val="000000"/>
                </a:solidFill>
                <a:latin typeface="Arial" panose="020B0604020202020204" pitchFamily="34" charset="0"/>
                <a:cs typeface="Arial" panose="020B0604020202020204" pitchFamily="34" charset="0"/>
              </a:rPr>
              <a:t>sizes across institutional types, the number of participating institutions for a particular type of institution may be deceiving. For example, only </a:t>
            </a:r>
            <a:r>
              <a:rPr lang="en-US" dirty="0" smtClean="0">
                <a:solidFill>
                  <a:srgbClr val="000000"/>
                </a:solidFill>
                <a:latin typeface="Arial" panose="020B0604020202020204" pitchFamily="34" charset="0"/>
                <a:cs typeface="Arial" panose="020B0604020202020204" pitchFamily="34" charset="0"/>
              </a:rPr>
              <a:t>58 private </a:t>
            </a:r>
            <a:r>
              <a:rPr lang="en-US" dirty="0">
                <a:solidFill>
                  <a:srgbClr val="000000"/>
                </a:solidFill>
                <a:latin typeface="Arial" panose="020B0604020202020204" pitchFamily="34" charset="0"/>
                <a:cs typeface="Arial" panose="020B0604020202020204" pitchFamily="34" charset="0"/>
              </a:rPr>
              <a:t>doctoral institutions participated in CDS </a:t>
            </a:r>
            <a:r>
              <a:rPr lang="en-US" dirty="0" smtClean="0">
                <a:solidFill>
                  <a:srgbClr val="000000"/>
                </a:solidFill>
                <a:latin typeface="Arial" panose="020B0604020202020204" pitchFamily="34" charset="0"/>
                <a:cs typeface="Arial" panose="020B0604020202020204" pitchFamily="34" charset="0"/>
              </a:rPr>
              <a:t>2016; </a:t>
            </a:r>
            <a:r>
              <a:rPr lang="en-US" dirty="0">
                <a:solidFill>
                  <a:srgbClr val="000000"/>
                </a:solidFill>
                <a:latin typeface="Arial" panose="020B0604020202020204" pitchFamily="34" charset="0"/>
                <a:cs typeface="Arial" panose="020B0604020202020204" pitchFamily="34" charset="0"/>
              </a:rPr>
              <a:t>however, this accounts for </a:t>
            </a:r>
            <a:r>
              <a:rPr lang="en-US" dirty="0" smtClean="0">
                <a:latin typeface="Arial" panose="020B0604020202020204" pitchFamily="34" charset="0"/>
                <a:cs typeface="Arial" panose="020B0604020202020204" pitchFamily="34" charset="0"/>
              </a:rPr>
              <a:t>53% </a:t>
            </a:r>
            <a:r>
              <a:rPr lang="en-US" dirty="0">
                <a:solidFill>
                  <a:srgbClr val="000000"/>
                </a:solidFill>
                <a:latin typeface="Arial" panose="020B0604020202020204" pitchFamily="34" charset="0"/>
                <a:cs typeface="Arial" panose="020B0604020202020204" pitchFamily="34" charset="0"/>
              </a:rPr>
              <a:t>of private doctoral institutions that were invited to complete CDS </a:t>
            </a:r>
            <a:r>
              <a:rPr lang="en-US" dirty="0" smtClean="0">
                <a:solidFill>
                  <a:srgbClr val="000000"/>
                </a:solidFill>
                <a:latin typeface="Arial" panose="020B0604020202020204" pitchFamily="34" charset="0"/>
                <a:cs typeface="Arial" panose="020B0604020202020204" pitchFamily="34" charset="0"/>
              </a:rPr>
              <a:t>2016. </a:t>
            </a:r>
            <a:r>
              <a:rPr lang="en-US" dirty="0">
                <a:solidFill>
                  <a:srgbClr val="000000"/>
                </a:solidFill>
                <a:latin typeface="Arial" panose="020B0604020202020204" pitchFamily="34" charset="0"/>
                <a:cs typeface="Arial" panose="020B0604020202020204" pitchFamily="34" charset="0"/>
              </a:rPr>
              <a:t>In contrast, </a:t>
            </a:r>
            <a:r>
              <a:rPr lang="en-US" dirty="0" smtClean="0">
                <a:solidFill>
                  <a:srgbClr val="000000"/>
                </a:solidFill>
                <a:latin typeface="Arial" panose="020B0604020202020204" pitchFamily="34" charset="0"/>
                <a:cs typeface="Arial" panose="020B0604020202020204" pitchFamily="34" charset="0"/>
              </a:rPr>
              <a:t>129 community </a:t>
            </a:r>
            <a:r>
              <a:rPr lang="en-US" dirty="0">
                <a:solidFill>
                  <a:srgbClr val="000000"/>
                </a:solidFill>
                <a:latin typeface="Arial" panose="020B0604020202020204" pitchFamily="34" charset="0"/>
                <a:cs typeface="Arial" panose="020B0604020202020204" pitchFamily="34" charset="0"/>
              </a:rPr>
              <a:t>colleges participated in CDS </a:t>
            </a:r>
            <a:r>
              <a:rPr lang="en-US" dirty="0" smtClean="0">
                <a:solidFill>
                  <a:srgbClr val="000000"/>
                </a:solidFill>
                <a:latin typeface="Arial" panose="020B0604020202020204" pitchFamily="34" charset="0"/>
                <a:cs typeface="Arial" panose="020B0604020202020204" pitchFamily="34" charset="0"/>
              </a:rPr>
              <a:t>2016, </a:t>
            </a:r>
            <a:r>
              <a:rPr lang="en-US" dirty="0">
                <a:solidFill>
                  <a:srgbClr val="000000"/>
                </a:solidFill>
                <a:latin typeface="Arial" panose="020B0604020202020204" pitchFamily="34" charset="0"/>
                <a:cs typeface="Arial" panose="020B0604020202020204" pitchFamily="34" charset="0"/>
              </a:rPr>
              <a:t>but this accounts for only </a:t>
            </a:r>
            <a:r>
              <a:rPr lang="en-US" dirty="0" smtClean="0">
                <a:latin typeface="Arial" panose="020B0604020202020204" pitchFamily="34" charset="0"/>
                <a:cs typeface="Arial" panose="020B0604020202020204" pitchFamily="34" charset="0"/>
              </a:rPr>
              <a:t>12% </a:t>
            </a:r>
            <a:r>
              <a:rPr lang="en-US" dirty="0">
                <a:solidFill>
                  <a:srgbClr val="000000"/>
                </a:solidFill>
                <a:latin typeface="Arial" panose="020B0604020202020204" pitchFamily="34" charset="0"/>
                <a:cs typeface="Arial" panose="020B0604020202020204" pitchFamily="34" charset="0"/>
              </a:rPr>
              <a:t>of community colleges that were invited to participate in CDS </a:t>
            </a:r>
            <a:r>
              <a:rPr lang="en-US" dirty="0" smtClean="0">
                <a:solidFill>
                  <a:srgbClr val="000000"/>
                </a:solidFill>
                <a:latin typeface="Arial" panose="020B0604020202020204" pitchFamily="34" charset="0"/>
                <a:cs typeface="Arial" panose="020B0604020202020204" pitchFamily="34" charset="0"/>
              </a:rPr>
              <a:t>2016. International </a:t>
            </a:r>
            <a:r>
              <a:rPr lang="en-US" dirty="0">
                <a:solidFill>
                  <a:srgbClr val="000000"/>
                </a:solidFill>
                <a:latin typeface="Arial" panose="020B0604020202020204" pitchFamily="34" charset="0"/>
                <a:cs typeface="Arial" panose="020B0604020202020204" pitchFamily="34" charset="0"/>
              </a:rPr>
              <a:t>participation </a:t>
            </a:r>
            <a:r>
              <a:rPr lang="en-US" dirty="0" smtClean="0">
                <a:solidFill>
                  <a:srgbClr val="000000"/>
                </a:solidFill>
                <a:latin typeface="Arial" panose="020B0604020202020204" pitchFamily="34" charset="0"/>
                <a:cs typeface="Arial" panose="020B0604020202020204" pitchFamily="34" charset="0"/>
              </a:rPr>
              <a:t>spanned 18 </a:t>
            </a:r>
            <a:r>
              <a:rPr lang="en-US" dirty="0">
                <a:solidFill>
                  <a:srgbClr val="000000"/>
                </a:solidFill>
                <a:latin typeface="Arial" panose="020B0604020202020204" pitchFamily="34" charset="0"/>
                <a:cs typeface="Arial" panose="020B0604020202020204" pitchFamily="34" charset="0"/>
              </a:rPr>
              <a:t>countries</a:t>
            </a:r>
            <a:r>
              <a:rPr lang="en-US" dirty="0">
                <a:latin typeface="Arial" panose="020B0604020202020204" pitchFamily="34" charset="0"/>
                <a:cs typeface="Arial" panose="020B060402020202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3052400192"/>
              </p:ext>
            </p:extLst>
          </p:nvPr>
        </p:nvGraphicFramePr>
        <p:xfrm>
          <a:off x="1142999" y="2971800"/>
          <a:ext cx="6858001" cy="2537460"/>
        </p:xfrm>
        <a:graphic>
          <a:graphicData uri="http://schemas.openxmlformats.org/drawingml/2006/table">
            <a:tbl>
              <a:tblPr firstRow="1" bandRow="1">
                <a:tableStyleId>{073A0DAA-6AF3-43AB-8588-CEC1D06C72B9}</a:tableStyleId>
              </a:tblPr>
              <a:tblGrid>
                <a:gridCol w="1754371">
                  <a:extLst>
                    <a:ext uri="{9D8B030D-6E8A-4147-A177-3AD203B41FA5}">
                      <a16:colId xmlns="" xmlns:a16="http://schemas.microsoft.com/office/drawing/2014/main" val="20000"/>
                    </a:ext>
                  </a:extLst>
                </a:gridCol>
                <a:gridCol w="1913862">
                  <a:extLst>
                    <a:ext uri="{9D8B030D-6E8A-4147-A177-3AD203B41FA5}">
                      <a16:colId xmlns="" xmlns:a16="http://schemas.microsoft.com/office/drawing/2014/main" val="20001"/>
                    </a:ext>
                  </a:extLst>
                </a:gridCol>
                <a:gridCol w="1594884">
                  <a:extLst>
                    <a:ext uri="{9D8B030D-6E8A-4147-A177-3AD203B41FA5}">
                      <a16:colId xmlns="" xmlns:a16="http://schemas.microsoft.com/office/drawing/2014/main" val="20002"/>
                    </a:ext>
                  </a:extLst>
                </a:gridCol>
                <a:gridCol w="1594884">
                  <a:extLst>
                    <a:ext uri="{9D8B030D-6E8A-4147-A177-3AD203B41FA5}">
                      <a16:colId xmlns="" xmlns:a16="http://schemas.microsoft.com/office/drawing/2014/main" val="20003"/>
                    </a:ext>
                  </a:extLst>
                </a:gridCol>
              </a:tblGrid>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Carnegie Classification</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Eligible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Response Rate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281940">
                <a:tc>
                  <a:txBody>
                    <a:bodyPr/>
                    <a:lstStyle/>
                    <a:p>
                      <a:pPr marL="0" marR="0">
                        <a:spcBef>
                          <a:spcPts val="0"/>
                        </a:spcBef>
                        <a:spcAft>
                          <a:spcPts val="0"/>
                        </a:spcAft>
                      </a:pPr>
                      <a:r>
                        <a:rPr lang="en-US" sz="1100">
                          <a:solidFill>
                            <a:srgbClr val="000000"/>
                          </a:solidFill>
                          <a:effectLst/>
                          <a:latin typeface="Arial" panose="020B0604020202020204" pitchFamily="34" charset="0"/>
                          <a:cs typeface="Arial" panose="020B0604020202020204" pitchFamily="34" charset="0"/>
                        </a:rPr>
                        <a:t>AA</a:t>
                      </a:r>
                      <a:endParaRPr lang="en-US" sz="110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129</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1090</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12%</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1"/>
                  </a:ext>
                </a:extLst>
              </a:tr>
              <a:tr h="281940">
                <a:tc>
                  <a:txBody>
                    <a:bodyPr/>
                    <a:lstStyle/>
                    <a:p>
                      <a:pPr marL="0" marR="0">
                        <a:spcBef>
                          <a:spcPts val="0"/>
                        </a:spcBef>
                        <a:spcAft>
                          <a:spcPts val="0"/>
                        </a:spcAft>
                      </a:pPr>
                      <a:r>
                        <a:rPr lang="en-US" sz="1100" dirty="0" smtClean="0">
                          <a:effectLst/>
                          <a:latin typeface="Arial" panose="020B0604020202020204" pitchFamily="34" charset="0"/>
                          <a:cs typeface="Arial" panose="020B0604020202020204" pitchFamily="34" charset="0"/>
                        </a:rPr>
                        <a:t>BA</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145</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567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26%</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2"/>
                  </a:ext>
                </a:extLst>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MA </a:t>
                      </a:r>
                      <a:r>
                        <a:rPr lang="en-US" sz="1100" dirty="0" smtClean="0">
                          <a:effectLst/>
                          <a:latin typeface="Arial" panose="020B0604020202020204" pitchFamily="34" charset="0"/>
                          <a:cs typeface="Arial" panose="020B0604020202020204" pitchFamily="34" charset="0"/>
                        </a:rPr>
                        <a:t>public</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125</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263</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48%</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3"/>
                  </a:ext>
                </a:extLst>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MA </a:t>
                      </a:r>
                      <a:r>
                        <a:rPr lang="en-US" sz="1100" dirty="0" smtClean="0">
                          <a:effectLst/>
                          <a:latin typeface="Arial" panose="020B0604020202020204" pitchFamily="34" charset="0"/>
                          <a:cs typeface="Arial" panose="020B0604020202020204" pitchFamily="34" charset="0"/>
                        </a:rPr>
                        <a:t>private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mn-ea"/>
                          <a:cs typeface="Arial" panose="020B0604020202020204" pitchFamily="34" charset="0"/>
                        </a:rPr>
                        <a:t>96</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358</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27%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4"/>
                  </a:ext>
                </a:extLst>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DR </a:t>
                      </a:r>
                      <a:r>
                        <a:rPr lang="en-US" sz="1100" dirty="0" smtClean="0">
                          <a:effectLst/>
                          <a:latin typeface="Arial" panose="020B0604020202020204" pitchFamily="34" charset="0"/>
                          <a:cs typeface="Arial" panose="020B0604020202020204" pitchFamily="34" charset="0"/>
                        </a:rPr>
                        <a:t>public</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127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174</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73%</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5"/>
                  </a:ext>
                </a:extLst>
              </a:tr>
              <a:tr h="281940">
                <a:tc>
                  <a:txBody>
                    <a:bodyPr/>
                    <a:lstStyle/>
                    <a:p>
                      <a:pPr marL="0" marR="0">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DR </a:t>
                      </a:r>
                      <a:r>
                        <a:rPr lang="en-US" sz="1100" dirty="0" smtClean="0">
                          <a:solidFill>
                            <a:srgbClr val="000000"/>
                          </a:solidFill>
                          <a:effectLst/>
                          <a:latin typeface="Arial" panose="020B0604020202020204" pitchFamily="34" charset="0"/>
                          <a:cs typeface="Arial" panose="020B0604020202020204" pitchFamily="34" charset="0"/>
                        </a:rPr>
                        <a:t>private</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mn-ea"/>
                          <a:cs typeface="Arial" panose="020B0604020202020204" pitchFamily="34" charset="0"/>
                        </a:rPr>
                        <a:t>58</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109</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53%</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6"/>
                  </a:ext>
                </a:extLst>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Other U.S.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47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576</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8%</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7"/>
                  </a:ext>
                </a:extLst>
              </a:tr>
              <a:tr h="281940">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International</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mn-ea"/>
                          <a:cs typeface="Arial" panose="020B0604020202020204" pitchFamily="34" charset="0"/>
                        </a:rPr>
                        <a:t>57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371</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15%</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4088878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a:latin typeface="Arial" panose="020B0604020202020204" pitchFamily="34" charset="0"/>
                <a:cs typeface="Arial" panose="020B0604020202020204" pitchFamily="34" charset="0"/>
              </a:rPr>
              <a:t>Methodology, </a:t>
            </a:r>
            <a:r>
              <a:rPr lang="en-US" sz="2800" b="0" dirty="0" smtClean="0">
                <a:latin typeface="Arial" panose="020B0604020202020204" pitchFamily="34" charset="0"/>
                <a:cs typeface="Arial" panose="020B0604020202020204" pitchFamily="34" charset="0"/>
              </a:rPr>
              <a:t>3 </a:t>
            </a:r>
            <a:r>
              <a:rPr lang="en-US" sz="2800" b="0" dirty="0">
                <a:latin typeface="Arial" panose="020B0604020202020204" pitchFamily="34" charset="0"/>
                <a:cs typeface="Arial" panose="020B0604020202020204" pitchFamily="34" charset="0"/>
              </a:rPr>
              <a:t>of 3</a:t>
            </a:r>
          </a:p>
        </p:txBody>
      </p:sp>
      <p:sp>
        <p:nvSpPr>
          <p:cNvPr id="5" name="Text Placeholder 4"/>
          <p:cNvSpPr>
            <a:spLocks noGrp="1"/>
          </p:cNvSpPr>
          <p:nvPr>
            <p:ph type="body" sz="half" idx="2"/>
          </p:nvPr>
        </p:nvSpPr>
        <p:spPr>
          <a:xfrm>
            <a:off x="457200" y="846138"/>
            <a:ext cx="8229600" cy="1744662"/>
          </a:xfrm>
        </p:spPr>
        <p:txBody>
          <a:bodyPr>
            <a:normAutofit/>
          </a:bodyPr>
          <a:lstStyle/>
          <a:p>
            <a:r>
              <a:rPr lang="en-US" i="1" dirty="0" smtClean="0">
                <a:latin typeface="Arial" panose="020B0604020202020204" pitchFamily="34" charset="0"/>
                <a:cs typeface="Arial" panose="020B0604020202020204" pitchFamily="34" charset="0"/>
              </a:rPr>
              <a:t>Response </a:t>
            </a:r>
            <a:r>
              <a:rPr lang="en-US" i="1" dirty="0">
                <a:latin typeface="Arial" panose="020B0604020202020204" pitchFamily="34" charset="0"/>
                <a:cs typeface="Arial" panose="020B0604020202020204" pitchFamily="34" charset="0"/>
              </a:rPr>
              <a:t>by Module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2016 </a:t>
            </a:r>
            <a:r>
              <a:rPr lang="en-US" dirty="0">
                <a:latin typeface="Arial" panose="020B0604020202020204" pitchFamily="34" charset="0"/>
                <a:cs typeface="Arial" panose="020B0604020202020204" pitchFamily="34" charset="0"/>
              </a:rPr>
              <a:t>CDS survey is divided into </a:t>
            </a:r>
            <a:r>
              <a:rPr lang="en-US" dirty="0" smtClean="0">
                <a:latin typeface="Arial" panose="020B0604020202020204" pitchFamily="34" charset="0"/>
                <a:cs typeface="Arial" panose="020B0604020202020204" pitchFamily="34" charset="0"/>
              </a:rPr>
              <a:t>five </a:t>
            </a:r>
            <a:r>
              <a:rPr lang="en-US" dirty="0">
                <a:latin typeface="Arial" panose="020B0604020202020204" pitchFamily="34" charset="0"/>
                <a:cs typeface="Arial" panose="020B0604020202020204" pitchFamily="34" charset="0"/>
              </a:rPr>
              <a:t>modules. CDS survey participation status is based on the completion of the required </a:t>
            </a: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Organization, Staffing, and Financing. The remaining </a:t>
            </a:r>
            <a:r>
              <a:rPr lang="en-US" dirty="0" smtClean="0">
                <a:latin typeface="Arial" panose="020B0604020202020204" pitchFamily="34" charset="0"/>
                <a:cs typeface="Arial" panose="020B0604020202020204" pitchFamily="34" charset="0"/>
              </a:rPr>
              <a:t>four </a:t>
            </a:r>
            <a:r>
              <a:rPr lang="en-US" dirty="0">
                <a:latin typeface="Arial" panose="020B0604020202020204" pitchFamily="34" charset="0"/>
                <a:cs typeface="Arial" panose="020B0604020202020204" pitchFamily="34" charset="0"/>
              </a:rPr>
              <a:t>modules in the survey are optional and cover details about service delivery in the IT domain areas. Some of the optional modules ask about services run at most institutions (e.g., </a:t>
            </a:r>
            <a:r>
              <a:rPr lang="en-US" dirty="0" smtClean="0">
                <a:latin typeface="Arial" panose="020B0604020202020204" pitchFamily="34" charset="0"/>
                <a:cs typeface="Arial" panose="020B0604020202020204" pitchFamily="34" charset="0"/>
              </a:rPr>
              <a:t>educational technology services), </a:t>
            </a:r>
            <a:r>
              <a:rPr lang="en-US" dirty="0">
                <a:latin typeface="Arial" panose="020B0604020202020204" pitchFamily="34" charset="0"/>
                <a:cs typeface="Arial" panose="020B0604020202020204" pitchFamily="34" charset="0"/>
              </a:rPr>
              <a:t>while others ask about services run at some institutions (e.g., </a:t>
            </a:r>
            <a:r>
              <a:rPr lang="en-US" dirty="0" smtClean="0">
                <a:latin typeface="Arial" panose="020B0604020202020204" pitchFamily="34" charset="0"/>
                <a:cs typeface="Arial" panose="020B0604020202020204" pitchFamily="34" charset="0"/>
              </a:rPr>
              <a:t>information security); </a:t>
            </a:r>
            <a:r>
              <a:rPr lang="en-US" dirty="0">
                <a:latin typeface="Arial" panose="020B0604020202020204" pitchFamily="34" charset="0"/>
                <a:cs typeface="Arial" panose="020B0604020202020204" pitchFamily="34" charset="0"/>
              </a:rPr>
              <a:t>thus, response to optional modules varies.</a:t>
            </a:r>
          </a:p>
        </p:txBody>
      </p:sp>
      <p:graphicFrame>
        <p:nvGraphicFramePr>
          <p:cNvPr id="2" name="Table 1"/>
          <p:cNvGraphicFramePr>
            <a:graphicFrameLocks noGrp="1"/>
          </p:cNvGraphicFramePr>
          <p:nvPr>
            <p:extLst>
              <p:ext uri="{D42A27DB-BD31-4B8C-83A1-F6EECF244321}">
                <p14:modId xmlns:p14="http://schemas.microsoft.com/office/powerpoint/2010/main" val="1248676565"/>
              </p:ext>
            </p:extLst>
          </p:nvPr>
        </p:nvGraphicFramePr>
        <p:xfrm>
          <a:off x="1447800" y="2694953"/>
          <a:ext cx="5791200" cy="2221656"/>
        </p:xfrm>
        <a:graphic>
          <a:graphicData uri="http://schemas.openxmlformats.org/drawingml/2006/table">
            <a:tbl>
              <a:tblPr firstRow="1" bandRow="1">
                <a:tableStyleId>{073A0DAA-6AF3-43AB-8588-CEC1D06C72B9}</a:tableStyleId>
              </a:tblPr>
              <a:tblGrid>
                <a:gridCol w="3716740">
                  <a:extLst>
                    <a:ext uri="{9D8B030D-6E8A-4147-A177-3AD203B41FA5}">
                      <a16:colId xmlns="" xmlns:a16="http://schemas.microsoft.com/office/drawing/2014/main" val="20000"/>
                    </a:ext>
                  </a:extLst>
                </a:gridCol>
                <a:gridCol w="2074460">
                  <a:extLst>
                    <a:ext uri="{9D8B030D-6E8A-4147-A177-3AD203B41FA5}">
                      <a16:colId xmlns="" xmlns:a16="http://schemas.microsoft.com/office/drawing/2014/main" val="20001"/>
                    </a:ext>
                  </a:extLst>
                </a:gridCol>
              </a:tblGrid>
              <a:tr h="277707">
                <a:tc>
                  <a:txBody>
                    <a:bodyPr/>
                    <a:lstStyle/>
                    <a:p>
                      <a:pPr marL="0" marR="0">
                        <a:spcBef>
                          <a:spcPts val="1000"/>
                        </a:spcBef>
                        <a:spcAft>
                          <a:spcPts val="0"/>
                        </a:spcAft>
                      </a:pPr>
                      <a:r>
                        <a:rPr lang="en-US" sz="1100" dirty="0">
                          <a:effectLst/>
                          <a:latin typeface="Arial" panose="020B0604020202020204" pitchFamily="34" charset="0"/>
                          <a:cs typeface="Arial" panose="020B0604020202020204" pitchFamily="34" charset="0"/>
                        </a:rPr>
                        <a:t> CDS </a:t>
                      </a:r>
                      <a:r>
                        <a:rPr lang="en-US" sz="1100" dirty="0" smtClean="0">
                          <a:effectLst/>
                          <a:latin typeface="Arial" panose="020B0604020202020204" pitchFamily="34" charset="0"/>
                          <a:cs typeface="Arial" panose="020B0604020202020204" pitchFamily="34" charset="0"/>
                        </a:rPr>
                        <a:t>2016 </a:t>
                      </a:r>
                      <a:r>
                        <a:rPr lang="en-US" sz="1100" dirty="0">
                          <a:effectLst/>
                          <a:latin typeface="Arial" panose="020B0604020202020204" pitchFamily="34" charset="0"/>
                          <a:cs typeface="Arial" panose="020B0604020202020204" pitchFamily="34" charset="0"/>
                        </a:rPr>
                        <a:t>Module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1000"/>
                        </a:spcBef>
                        <a:spcAft>
                          <a:spcPts val="0"/>
                        </a:spcAft>
                      </a:pPr>
                      <a:r>
                        <a:rPr lang="en-US" sz="1100" dirty="0">
                          <a:effectLst/>
                          <a:latin typeface="Arial" panose="020B0604020202020204" pitchFamily="34" charset="0"/>
                          <a:cs typeface="Arial" panose="020B0604020202020204" pitchFamily="34" charset="0"/>
                        </a:rPr>
                        <a:t>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277707">
                <a:tc>
                  <a:txBody>
                    <a:bodyPr/>
                    <a:lstStyle/>
                    <a:p>
                      <a:pPr marL="0" marR="0">
                        <a:spcBef>
                          <a:spcPts val="0"/>
                        </a:spcBef>
                        <a:spcAft>
                          <a:spcPts val="0"/>
                        </a:spcAft>
                      </a:pPr>
                      <a:r>
                        <a:rPr lang="en-US" sz="1100" dirty="0" smtClean="0">
                          <a:effectLst/>
                          <a:latin typeface="Arial" panose="020B0604020202020204" pitchFamily="34" charset="0"/>
                          <a:cs typeface="Arial" panose="020B0604020202020204" pitchFamily="34" charset="0"/>
                        </a:rPr>
                        <a:t>Organization</a:t>
                      </a:r>
                      <a:r>
                        <a:rPr lang="en-US" sz="1100" dirty="0">
                          <a:effectLst/>
                          <a:latin typeface="Arial" panose="020B0604020202020204" pitchFamily="34" charset="0"/>
                          <a:cs typeface="Arial" panose="020B0604020202020204" pitchFamily="34" charset="0"/>
                        </a:rPr>
                        <a:t>, Staffing, and </a:t>
                      </a:r>
                      <a:r>
                        <a:rPr lang="en-US" sz="1100" dirty="0" smtClean="0">
                          <a:effectLst/>
                          <a:latin typeface="Arial" panose="020B0604020202020204" pitchFamily="34" charset="0"/>
                          <a:cs typeface="Arial" panose="020B0604020202020204" pitchFamily="34" charset="0"/>
                        </a:rPr>
                        <a:t>Financing</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endParaRPr lang="en-US" sz="1100" dirty="0">
                        <a:solidFill>
                          <a:srgbClr val="FF0000"/>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1"/>
                  </a:ext>
                </a:extLst>
              </a:tr>
              <a:tr h="27770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cs typeface="Arial" panose="020B0604020202020204" pitchFamily="34" charset="0"/>
                        </a:rPr>
                        <a:t>Organization, Staffing, and Financing (full version)</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684</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729660874"/>
                  </a:ext>
                </a:extLst>
              </a:tr>
              <a:tr h="27770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cs typeface="Arial" panose="020B0604020202020204" pitchFamily="34" charset="0"/>
                        </a:rPr>
                        <a:t>Organization, Staffing, and Financing (Quick</a:t>
                      </a:r>
                      <a:r>
                        <a:rPr lang="en-US" sz="1100" baseline="0" dirty="0" smtClean="0">
                          <a:effectLst/>
                          <a:latin typeface="Arial" panose="020B0604020202020204" pitchFamily="34" charset="0"/>
                          <a:cs typeface="Arial" panose="020B0604020202020204" pitchFamily="34" charset="0"/>
                        </a:rPr>
                        <a:t> Start</a:t>
                      </a:r>
                      <a:r>
                        <a:rPr lang="en-US" sz="1100" dirty="0" smtClean="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100</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714150568"/>
                  </a:ext>
                </a:extLst>
              </a:tr>
              <a:tr h="277707">
                <a:tc>
                  <a:txBody>
                    <a:bodyPr/>
                    <a:lstStyle/>
                    <a:p>
                      <a:pPr marL="0" marR="0">
                        <a:spcBef>
                          <a:spcPts val="0"/>
                        </a:spcBef>
                        <a:spcAft>
                          <a:spcPts val="0"/>
                        </a:spcAft>
                      </a:pPr>
                      <a:r>
                        <a:rPr lang="en-US" sz="1100" dirty="0" smtClean="0">
                          <a:effectLst/>
                          <a:latin typeface="Arial" panose="020B0604020202020204" pitchFamily="34" charset="0"/>
                          <a:cs typeface="Arial" panose="020B0604020202020204" pitchFamily="34" charset="0"/>
                        </a:rPr>
                        <a:t>Educational </a:t>
                      </a:r>
                      <a:r>
                        <a:rPr lang="en-US" sz="1100" dirty="0">
                          <a:effectLst/>
                          <a:latin typeface="Arial" panose="020B0604020202020204" pitchFamily="34" charset="0"/>
                          <a:cs typeface="Arial" panose="020B0604020202020204" pitchFamily="34" charset="0"/>
                        </a:rPr>
                        <a:t>Technology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612</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3"/>
                  </a:ext>
                </a:extLst>
              </a:tr>
              <a:tr h="277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cs typeface="Arial" panose="020B0604020202020204" pitchFamily="34" charset="0"/>
                        </a:rPr>
                        <a:t>Information Security</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607</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6"/>
                  </a:ext>
                </a:extLst>
              </a:tr>
              <a:tr h="277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cs typeface="Arial" panose="020B0604020202020204" pitchFamily="34" charset="0"/>
                        </a:rPr>
                        <a:t>Information Systems and Applications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575</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7"/>
                  </a:ext>
                </a:extLst>
              </a:tr>
              <a:tr h="277707">
                <a:tc>
                  <a:txBody>
                    <a:bodyPr/>
                    <a:lstStyle/>
                    <a:p>
                      <a:pPr marL="0" marR="0">
                        <a:spcBef>
                          <a:spcPts val="0"/>
                        </a:spcBef>
                        <a:spcAft>
                          <a:spcPts val="0"/>
                        </a:spcAft>
                      </a:pPr>
                      <a:r>
                        <a:rPr lang="en-US" sz="1100" dirty="0" smtClean="0">
                          <a:effectLst/>
                          <a:latin typeface="Arial" panose="020B0604020202020204" pitchFamily="34" charset="0"/>
                          <a:ea typeface="+mn-ea"/>
                          <a:cs typeface="Arial" panose="020B0604020202020204" pitchFamily="34" charset="0"/>
                        </a:rPr>
                        <a:t>Capability</a:t>
                      </a:r>
                      <a:r>
                        <a:rPr lang="en-US" sz="1100" baseline="0" dirty="0" smtClean="0">
                          <a:effectLst/>
                          <a:latin typeface="Arial" panose="020B0604020202020204" pitchFamily="34" charset="0"/>
                          <a:ea typeface="+mn-ea"/>
                          <a:cs typeface="Arial" panose="020B0604020202020204" pitchFamily="34" charset="0"/>
                        </a:rPr>
                        <a:t> &amp; Technology Deployment (new in 2016)</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solidFill>
                            <a:schemeClr val="tx1"/>
                          </a:solidFill>
                          <a:effectLst/>
                          <a:latin typeface="Arial" panose="020B0604020202020204" pitchFamily="34" charset="0"/>
                          <a:ea typeface="ＭＳ 明朝"/>
                          <a:cs typeface="Arial" panose="020B0604020202020204" pitchFamily="34" charset="0"/>
                        </a:rPr>
                        <a:t>484</a:t>
                      </a:r>
                      <a:endParaRPr lang="en-US" sz="1100" dirty="0">
                        <a:solidFill>
                          <a:schemeClr val="tx1"/>
                        </a:solidFill>
                        <a:effectLst/>
                        <a:latin typeface="Arial" panose="020B0604020202020204" pitchFamily="34" charset="0"/>
                        <a:ea typeface="ＭＳ 明朝"/>
                        <a:cs typeface="Arial" panose="020B0604020202020204" pitchFamily="34" charset="0"/>
                      </a:endParaRPr>
                    </a:p>
                  </a:txBody>
                  <a:tcPr marL="68580" marR="82296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881006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956725"/>
          </a:xfrm>
        </p:spPr>
        <p:txBody>
          <a:bodyPr/>
          <a:lstStyle/>
          <a:p>
            <a:r>
              <a:rPr lang="en-US" sz="2800" dirty="0" smtClean="0"/>
              <a:t>Customizing 2016 CDS Benchmarking Report Graphs, in Five Steps</a:t>
            </a:r>
            <a:endParaRPr lang="en-US" sz="2800" dirty="0"/>
          </a:p>
        </p:txBody>
      </p:sp>
      <p:sp>
        <p:nvSpPr>
          <p:cNvPr id="14" name="Content Placeholder 13"/>
          <p:cNvSpPr>
            <a:spLocks noGrp="1"/>
          </p:cNvSpPr>
          <p:nvPr>
            <p:ph idx="1"/>
          </p:nvPr>
        </p:nvSpPr>
        <p:spPr>
          <a:xfrm>
            <a:off x="457201" y="1473202"/>
            <a:ext cx="8382000" cy="4622798"/>
          </a:xfrm>
        </p:spPr>
        <p:txBody>
          <a:bodyPr/>
          <a:lstStyle/>
          <a:p>
            <a:pPr marL="342900" indent="-342900">
              <a:buFont typeface="+mj-lt"/>
              <a:buAutoNum type="arabicPeriod"/>
            </a:pPr>
            <a:r>
              <a:rPr lang="en-US" sz="1800" dirty="0"/>
              <a:t>Review the slide notes for background on why each metric is </a:t>
            </a:r>
            <a:r>
              <a:rPr lang="en-US" sz="1800" dirty="0" smtClean="0"/>
              <a:t>important and to identify the origin of each metric.</a:t>
            </a:r>
          </a:p>
          <a:p>
            <a:pPr marL="342900" indent="-342900">
              <a:buFont typeface="+mj-lt"/>
              <a:buAutoNum type="arabicPeriod"/>
            </a:pPr>
            <a:r>
              <a:rPr lang="en-US" sz="1800" dirty="0" smtClean="0"/>
              <a:t>Use the </a:t>
            </a:r>
            <a:r>
              <a:rPr lang="en-US" sz="1800" dirty="0" smtClean="0">
                <a:hlinkClick r:id="rId3"/>
              </a:rPr>
              <a:t>CDS 2016 survey</a:t>
            </a:r>
            <a:r>
              <a:rPr lang="en-US" sz="1800" dirty="0" smtClean="0"/>
              <a:t> and IPEDS* data to calculate values for your institution.</a:t>
            </a:r>
          </a:p>
          <a:p>
            <a:pPr marL="342900" indent="-342900">
              <a:buFont typeface="+mj-lt"/>
              <a:buAutoNum type="arabicPeriod"/>
            </a:pPr>
            <a:r>
              <a:rPr lang="en-US" sz="1800" dirty="0" smtClean="0"/>
              <a:t>Right</a:t>
            </a:r>
            <a:r>
              <a:rPr lang="en-US" sz="1800" dirty="0"/>
              <a:t>-click on the </a:t>
            </a:r>
            <a:r>
              <a:rPr lang="en-US" sz="1800" dirty="0" smtClean="0"/>
              <a:t>slide graph and </a:t>
            </a:r>
            <a:r>
              <a:rPr lang="en-US" sz="1800" dirty="0"/>
              <a:t>select “Edit Data…” in the pop-up menu</a:t>
            </a:r>
            <a:r>
              <a:rPr lang="en-US" sz="1800" dirty="0" smtClean="0"/>
              <a:t>.</a:t>
            </a:r>
          </a:p>
        </p:txBody>
      </p:sp>
      <p:sp>
        <p:nvSpPr>
          <p:cNvPr id="15" name="Slide Number Placeholder 14"/>
          <p:cNvSpPr>
            <a:spLocks noGrp="1"/>
          </p:cNvSpPr>
          <p:nvPr>
            <p:ph type="sldNum" sz="quarter" idx="4"/>
          </p:nvPr>
        </p:nvSpPr>
        <p:spPr/>
        <p:txBody>
          <a:bodyPr/>
          <a:lstStyle/>
          <a:p>
            <a:fld id="{57E31C96-9645-D544-B01F-A6D62502A709}" type="slidenum">
              <a:rPr lang="en-US" smtClean="0"/>
              <a:pPr/>
              <a:t>5</a:t>
            </a:fld>
            <a:endParaRPr lang="en-US"/>
          </a:p>
        </p:txBody>
      </p:sp>
      <p:sp>
        <p:nvSpPr>
          <p:cNvPr id="6" name="TextBox 5"/>
          <p:cNvSpPr txBox="1"/>
          <p:nvPr/>
        </p:nvSpPr>
        <p:spPr>
          <a:xfrm>
            <a:off x="434975" y="6375787"/>
            <a:ext cx="8686800" cy="461665"/>
          </a:xfrm>
          <a:prstGeom prst="rect">
            <a:avLst/>
          </a:prstGeom>
          <a:noFill/>
        </p:spPr>
        <p:txBody>
          <a:bodyPr wrap="square" rtlCol="0">
            <a:spAutoFit/>
          </a:bodyPr>
          <a:lstStyle/>
          <a:p>
            <a:pPr algn="r"/>
            <a:r>
              <a:rPr lang="en-US" sz="1200" i="1" dirty="0" smtClean="0"/>
              <a:t>* </a:t>
            </a:r>
            <a:r>
              <a:rPr lang="en-US" sz="1200" i="1" dirty="0" err="1" smtClean="0"/>
              <a:t>IPEDS</a:t>
            </a:r>
            <a:r>
              <a:rPr lang="en-US" sz="1200" i="1" dirty="0" smtClean="0"/>
              <a:t> data are used to normalize metrics in CDS based on institutional size and budget. </a:t>
            </a:r>
            <a:br>
              <a:rPr lang="en-US" sz="1200" i="1" dirty="0" smtClean="0"/>
            </a:br>
            <a:r>
              <a:rPr lang="en-US" sz="1200" i="1" dirty="0" smtClean="0"/>
              <a:t>More information about </a:t>
            </a:r>
            <a:r>
              <a:rPr lang="en-US" sz="1200" i="1" dirty="0" err="1" smtClean="0"/>
              <a:t>IPEDS</a:t>
            </a:r>
            <a:r>
              <a:rPr lang="en-US" sz="1200" i="1" dirty="0" smtClean="0"/>
              <a:t> data is available </a:t>
            </a:r>
            <a:r>
              <a:rPr lang="en-US" sz="1200" i="1" dirty="0" smtClean="0">
                <a:hlinkClick r:id="rId4"/>
              </a:rPr>
              <a:t>online</a:t>
            </a:r>
            <a:r>
              <a:rPr lang="en-US" sz="1200" i="1" dirty="0" smtClean="0"/>
              <a:t>.</a:t>
            </a:r>
            <a:endParaRPr lang="en-US" sz="1200" i="1" dirty="0"/>
          </a:p>
        </p:txBody>
      </p:sp>
      <p:pic>
        <p:nvPicPr>
          <p:cNvPr id="3" name="Picture 2"/>
          <p:cNvPicPr>
            <a:picLocks noChangeAspect="1"/>
          </p:cNvPicPr>
          <p:nvPr/>
        </p:nvPicPr>
        <p:blipFill>
          <a:blip r:embed="rId5"/>
          <a:stretch>
            <a:fillRect/>
          </a:stretch>
        </p:blipFill>
        <p:spPr>
          <a:xfrm>
            <a:off x="2598420" y="3231993"/>
            <a:ext cx="4038600" cy="3003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5213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956725"/>
          </a:xfrm>
        </p:spPr>
        <p:txBody>
          <a:bodyPr/>
          <a:lstStyle/>
          <a:p>
            <a:r>
              <a:rPr lang="en-US" sz="2800" dirty="0" smtClean="0"/>
              <a:t>Customizing 2016 CDS Benchmarking Report Graphs, in Five Steps (cont’d)</a:t>
            </a:r>
            <a:endParaRPr lang="en-US" sz="2800" dirty="0"/>
          </a:p>
        </p:txBody>
      </p:sp>
      <p:sp>
        <p:nvSpPr>
          <p:cNvPr id="14" name="Content Placeholder 13"/>
          <p:cNvSpPr>
            <a:spLocks noGrp="1"/>
          </p:cNvSpPr>
          <p:nvPr>
            <p:ph idx="1"/>
          </p:nvPr>
        </p:nvSpPr>
        <p:spPr>
          <a:xfrm>
            <a:off x="228601" y="1473202"/>
            <a:ext cx="4495800" cy="4622798"/>
          </a:xfrm>
        </p:spPr>
        <p:txBody>
          <a:bodyPr/>
          <a:lstStyle/>
          <a:p>
            <a:pPr marL="342900" indent="-342900">
              <a:buFont typeface="+mj-lt"/>
              <a:buAutoNum type="arabicPeriod" startAt="4"/>
            </a:pPr>
            <a:r>
              <a:rPr lang="en-US" sz="1800" dirty="0" smtClean="0"/>
              <a:t>Enter </a:t>
            </a:r>
            <a:r>
              <a:rPr lang="en-US" sz="1800" dirty="0"/>
              <a:t>data for your institution where indicated in the </a:t>
            </a:r>
            <a:r>
              <a:rPr lang="en-US" sz="1800" dirty="0" smtClean="0"/>
              <a:t>Excel </a:t>
            </a:r>
            <a:r>
              <a:rPr lang="en-US" sz="1800" dirty="0"/>
              <a:t>spreadsheet</a:t>
            </a:r>
            <a:r>
              <a:rPr lang="en-US" sz="1800" dirty="0" smtClean="0"/>
              <a:t>.</a:t>
            </a:r>
            <a:endParaRPr lang="en-US" sz="1800" dirty="0"/>
          </a:p>
        </p:txBody>
      </p:sp>
      <p:sp>
        <p:nvSpPr>
          <p:cNvPr id="15" name="Slide Number Placeholder 14"/>
          <p:cNvSpPr>
            <a:spLocks noGrp="1"/>
          </p:cNvSpPr>
          <p:nvPr>
            <p:ph type="sldNum" sz="quarter" idx="4"/>
          </p:nvPr>
        </p:nvSpPr>
        <p:spPr/>
        <p:txBody>
          <a:bodyPr/>
          <a:lstStyle/>
          <a:p>
            <a:fld id="{57E31C96-9645-D544-B01F-A6D62502A709}" type="slidenum">
              <a:rPr lang="en-US" smtClean="0"/>
              <a:pPr/>
              <a:t>6</a:t>
            </a:fld>
            <a:endParaRPr lang="en-US"/>
          </a:p>
        </p:txBody>
      </p:sp>
      <p:sp>
        <p:nvSpPr>
          <p:cNvPr id="12" name="Content Placeholder 13"/>
          <p:cNvSpPr txBox="1">
            <a:spLocks/>
          </p:cNvSpPr>
          <p:nvPr/>
        </p:nvSpPr>
        <p:spPr>
          <a:xfrm>
            <a:off x="4495800" y="1447800"/>
            <a:ext cx="4495800" cy="4622798"/>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5"/>
            </a:pPr>
            <a:r>
              <a:rPr lang="en-US" sz="1800" dirty="0" smtClean="0"/>
              <a:t>Check to make sure data for “My Institution” are now visible.</a:t>
            </a:r>
          </a:p>
          <a:p>
            <a:pPr marL="0" indent="0">
              <a:buNone/>
            </a:pPr>
            <a:endParaRPr lang="en-US" sz="1800" dirty="0"/>
          </a:p>
        </p:txBody>
      </p:sp>
      <p:pic>
        <p:nvPicPr>
          <p:cNvPr id="3" name="Picture 2"/>
          <p:cNvPicPr>
            <a:picLocks noChangeAspect="1"/>
          </p:cNvPicPr>
          <p:nvPr/>
        </p:nvPicPr>
        <p:blipFill rotWithShape="1">
          <a:blip r:embed="rId3"/>
          <a:srcRect r="44357"/>
          <a:stretch/>
        </p:blipFill>
        <p:spPr>
          <a:xfrm>
            <a:off x="365528" y="2382635"/>
            <a:ext cx="4130272" cy="280393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4861328" y="2395335"/>
            <a:ext cx="3950265" cy="2965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0637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to Benchmarking</a:t>
            </a:r>
            <a:endParaRPr lang="en-US" sz="2800" dirty="0"/>
          </a:p>
        </p:txBody>
      </p:sp>
      <p:sp>
        <p:nvSpPr>
          <p:cNvPr id="3" name="Content Placeholder 2"/>
          <p:cNvSpPr>
            <a:spLocks noGrp="1"/>
          </p:cNvSpPr>
          <p:nvPr>
            <p:ph idx="1"/>
          </p:nvPr>
        </p:nvSpPr>
        <p:spPr>
          <a:xfrm>
            <a:off x="606829" y="1066801"/>
            <a:ext cx="8079971" cy="3733800"/>
          </a:xfrm>
        </p:spPr>
        <p:txBody>
          <a:bodyPr/>
          <a:lstStyle/>
          <a:p>
            <a:pPr marL="0" indent="0">
              <a:buNone/>
            </a:pPr>
            <a:r>
              <a:rPr lang="en-US" sz="1200" dirty="0" smtClean="0">
                <a:solidFill>
                  <a:schemeClr val="tx1"/>
                </a:solidFill>
              </a:rPr>
              <a:t>Today’s institution must run efficiently and effectively. Having a clear understanding of your organization’s financial, staffing, and operational status is critical to making informed decisions and optimizing the impact of IT; having the same information about your peers and aspirant peers is even better. </a:t>
            </a:r>
          </a:p>
        </p:txBody>
      </p:sp>
      <p:sp>
        <p:nvSpPr>
          <p:cNvPr id="4" name="Slide Number Placeholder 3"/>
          <p:cNvSpPr>
            <a:spLocks noGrp="1"/>
          </p:cNvSpPr>
          <p:nvPr>
            <p:ph type="sldNum" sz="quarter" idx="4"/>
          </p:nvPr>
        </p:nvSpPr>
        <p:spPr/>
        <p:txBody>
          <a:bodyPr/>
          <a:lstStyle/>
          <a:p>
            <a:fld id="{57E31C96-9645-D544-B01F-A6D62502A709}"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1142332"/>
              </p:ext>
            </p:extLst>
          </p:nvPr>
        </p:nvGraphicFramePr>
        <p:xfrm>
          <a:off x="685800" y="2133600"/>
          <a:ext cx="7924800" cy="3368040"/>
        </p:xfrm>
        <a:graphic>
          <a:graphicData uri="http://schemas.openxmlformats.org/drawingml/2006/table">
            <a:tbl>
              <a:tblPr firstRow="1" bandRow="1">
                <a:tableStyleId>{793D81CF-94F2-401A-BA57-92F5A7B2D0C5}</a:tableStyleId>
              </a:tblPr>
              <a:tblGrid>
                <a:gridCol w="3738113">
                  <a:extLst>
                    <a:ext uri="{9D8B030D-6E8A-4147-A177-3AD203B41FA5}">
                      <a16:colId xmlns="" xmlns:a16="http://schemas.microsoft.com/office/drawing/2014/main" val="20000"/>
                    </a:ext>
                  </a:extLst>
                </a:gridCol>
                <a:gridCol w="4186687">
                  <a:extLst>
                    <a:ext uri="{9D8B030D-6E8A-4147-A177-3AD203B41FA5}">
                      <a16:colId xmlns="" xmlns:a16="http://schemas.microsoft.com/office/drawing/2014/main" val="20001"/>
                    </a:ext>
                  </a:extLst>
                </a:gridCol>
              </a:tblGrid>
              <a:tr h="285749">
                <a:tc>
                  <a:txBody>
                    <a:bodyPr/>
                    <a:lstStyle/>
                    <a:p>
                      <a:pPr marL="0" indent="0">
                        <a:buNone/>
                      </a:pPr>
                      <a:r>
                        <a:rPr lang="en-US" sz="1000" dirty="0" smtClean="0">
                          <a:latin typeface="Arial" panose="020B0604020202020204" pitchFamily="34" charset="0"/>
                          <a:cs typeface="Arial" panose="020B0604020202020204" pitchFamily="34" charset="0"/>
                        </a:rPr>
                        <a:t>You can:</a:t>
                      </a:r>
                      <a:endParaRPr lang="en-US" sz="1000" dirty="0" smtClean="0">
                        <a:solidFill>
                          <a:schemeClr val="tx1"/>
                        </a:solidFill>
                        <a:latin typeface="Arial" panose="020B0604020202020204" pitchFamily="34" charset="0"/>
                        <a:cs typeface="Arial" panose="020B0604020202020204" pitchFamily="34" charset="0"/>
                      </a:endParaRPr>
                    </a:p>
                  </a:txBody>
                  <a:tcPr anchor="b"/>
                </a:tc>
                <a:tc>
                  <a:txBody>
                    <a:bodyPr/>
                    <a:lstStyle/>
                    <a:p>
                      <a:r>
                        <a:rPr lang="en-US" sz="1000" dirty="0" smtClean="0">
                          <a:latin typeface="Arial" panose="020B0604020202020204" pitchFamily="34" charset="0"/>
                          <a:cs typeface="Arial" panose="020B0604020202020204" pitchFamily="34" charset="0"/>
                        </a:rPr>
                        <a:t>With</a:t>
                      </a:r>
                      <a:r>
                        <a:rPr lang="en-US" sz="1000" baseline="0" dirty="0" smtClean="0">
                          <a:latin typeface="Arial" panose="020B0604020202020204" pitchFamily="34" charset="0"/>
                          <a:cs typeface="Arial" panose="020B0604020202020204" pitchFamily="34" charset="0"/>
                        </a:rPr>
                        <a:t> CDS benchmarking data </a:t>
                      </a:r>
                      <a:r>
                        <a:rPr lang="en-US" sz="1000" dirty="0" smtClean="0">
                          <a:latin typeface="Arial" panose="020B0604020202020204" pitchFamily="34" charset="0"/>
                          <a:cs typeface="Arial" panose="020B0604020202020204" pitchFamily="34" charset="0"/>
                        </a:rPr>
                        <a:t>on:</a:t>
                      </a:r>
                      <a:endParaRPr lang="en-US" sz="1000" dirty="0">
                        <a:latin typeface="Arial" panose="020B0604020202020204" pitchFamily="34" charset="0"/>
                        <a:cs typeface="Arial" panose="020B0604020202020204" pitchFamily="34" charset="0"/>
                      </a:endParaRPr>
                    </a:p>
                  </a:txBody>
                  <a:tcPr anchor="b"/>
                </a:tc>
                <a:extLst>
                  <a:ext uri="{0D108BD9-81ED-4DB2-BD59-A6C34878D82A}">
                    <a16:rowId xmlns="" xmlns:a16="http://schemas.microsoft.com/office/drawing/2014/main" val="10000"/>
                  </a:ext>
                </a:extLst>
              </a:tr>
              <a:tr h="704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Make the case for additional resources by comparing resource allocations to those</a:t>
                      </a:r>
                      <a:r>
                        <a:rPr lang="en-US" sz="1000" baseline="0" dirty="0" smtClean="0">
                          <a:latin typeface="Arial" panose="020B0604020202020204" pitchFamily="34" charset="0"/>
                          <a:cs typeface="Arial" panose="020B0604020202020204" pitchFamily="34" charset="0"/>
                        </a:rPr>
                        <a:t> of</a:t>
                      </a:r>
                      <a:r>
                        <a:rPr lang="en-US" sz="1000" dirty="0" smtClean="0">
                          <a:latin typeface="Arial" panose="020B0604020202020204" pitchFamily="34" charset="0"/>
                          <a:cs typeface="Arial" panose="020B0604020202020204" pitchFamily="34" charset="0"/>
                        </a:rPr>
                        <a:t> peers or estimating the level of investment required to achieve a certain output or service level.</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smtClean="0">
                        <a:latin typeface="Arial" panose="020B0604020202020204" pitchFamily="34" charset="0"/>
                        <a:cs typeface="Arial" panose="020B0604020202020204" pitchFamily="34" charset="0"/>
                      </a:endParaRPr>
                    </a:p>
                    <a:p>
                      <a:pPr marL="171450" indent="-171450">
                        <a:buFont typeface="Arial"/>
                        <a:buChar char="•"/>
                      </a:pPr>
                      <a:r>
                        <a:rPr lang="en-US" sz="100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a:t>
                      </a:r>
                      <a:endParaRPr lang="en-US" sz="1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Make the case for organizational structure or governance by uncovering best practices for IT leader reporting structures, IT governance structures, or distributed IT service delivery models.</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CIO</a:t>
                      </a:r>
                      <a:r>
                        <a:rPr lang="en-US" sz="1000" baseline="0" dirty="0" smtClean="0">
                          <a:latin typeface="Arial" panose="020B0604020202020204" pitchFamily="34" charset="0"/>
                          <a:cs typeface="Arial" panose="020B0604020202020204" pitchFamily="34" charset="0"/>
                        </a:rPr>
                        <a:t> reporting line</a:t>
                      </a:r>
                    </a:p>
                    <a:p>
                      <a:pPr marL="171450" indent="-171450">
                        <a:buFont typeface="Arial"/>
                        <a:buChar char="•"/>
                      </a:pPr>
                      <a:r>
                        <a:rPr lang="en-US" sz="1000" baseline="0" dirty="0" smtClean="0">
                          <a:latin typeface="Arial" panose="020B0604020202020204" pitchFamily="34" charset="0"/>
                          <a:cs typeface="Arial" panose="020B0604020202020204" pitchFamily="34" charset="0"/>
                        </a:rPr>
                        <a:t>IT governance maturity</a:t>
                      </a:r>
                    </a:p>
                    <a:p>
                      <a:pPr marL="171450" indent="-171450">
                        <a:buFont typeface="Arial"/>
                        <a:buChar char="•"/>
                      </a:pPr>
                      <a:r>
                        <a:rPr lang="en-US" sz="1000" dirty="0" smtClean="0">
                          <a:latin typeface="Arial" panose="020B0604020202020204" pitchFamily="34" charset="0"/>
                          <a:cs typeface="Arial" panose="020B0604020202020204" pitchFamily="34" charset="0"/>
                        </a:rPr>
                        <a:t>Central IT service portfolios</a:t>
                      </a:r>
                      <a:endParaRPr lang="en-US" sz="1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Calibrate your performance against best practices and “best in class” institutions that have set the bar for your institution. </a:t>
                      </a:r>
                    </a:p>
                  </a:txBody>
                  <a:tcPr/>
                </a:tc>
                <a:tc>
                  <a:txBody>
                    <a:bodyPr/>
                    <a:lstStyle/>
                    <a:p>
                      <a:pPr marL="171450" indent="-171450">
                        <a:buFont typeface="Arial"/>
                        <a:buChar char="•"/>
                      </a:pPr>
                      <a:r>
                        <a:rPr lang="en-US" sz="1000" baseline="0" dirty="0" smtClean="0">
                          <a:latin typeface="Arial" panose="020B0604020202020204" pitchFamily="34" charset="0"/>
                          <a:cs typeface="Arial" panose="020B0604020202020204" pitchFamily="34" charset="0"/>
                        </a:rPr>
                        <a:t>CDS participants have the ability to customize benchmarking assessments by selecting specific peer institutions with which to compare.</a:t>
                      </a:r>
                      <a:endParaRPr lang="en-US" sz="1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Communicate the value of IT by comparing service portfolios and service performance to financial investment. </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Services provided by central IT compared</a:t>
                      </a:r>
                      <a:r>
                        <a:rPr lang="en-US" sz="1000" baseline="0" dirty="0" smtClean="0">
                          <a:latin typeface="Arial" panose="020B0604020202020204" pitchFamily="34" charset="0"/>
                          <a:cs typeface="Arial" panose="020B0604020202020204" pitchFamily="34" charset="0"/>
                        </a:rPr>
                        <a:t> to total IT expenditures and IT expenditures by IT domain area.</a:t>
                      </a:r>
                      <a:endParaRPr lang="en-US" sz="1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Assess the institution’s digital capability to support strategic initiatives such as e-learning, student success technologies, and analytics.</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Maturity and technology deployment</a:t>
                      </a:r>
                      <a:r>
                        <a:rPr lang="en-US" sz="1000" baseline="0" dirty="0" smtClean="0">
                          <a:latin typeface="Arial" panose="020B0604020202020204" pitchFamily="34" charset="0"/>
                          <a:cs typeface="Arial" panose="020B0604020202020204" pitchFamily="34" charset="0"/>
                        </a:rPr>
                        <a:t> for a suite of </a:t>
                      </a:r>
                      <a:r>
                        <a:rPr lang="en-US" sz="1000" baseline="0" dirty="0" smtClean="0">
                          <a:solidFill>
                            <a:schemeClr val="tx1"/>
                          </a:solidFill>
                          <a:latin typeface="Arial" panose="020B0604020202020204" pitchFamily="34" charset="0"/>
                          <a:cs typeface="Arial" panose="020B0604020202020204" pitchFamily="34" charset="0"/>
                        </a:rPr>
                        <a:t>digital capabilities, including e-learning, student success technologies, and analytics.</a:t>
                      </a:r>
                      <a:endParaRPr lang="en-US"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92838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p:cNvSpPr/>
          <p:nvPr/>
        </p:nvSpPr>
        <p:spPr>
          <a:xfrm rot="16200000">
            <a:off x="2257150" y="2026971"/>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16200000">
            <a:off x="4235715" y="2189252"/>
            <a:ext cx="304800" cy="45720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34974" y="237869"/>
            <a:ext cx="8404225" cy="729971"/>
          </a:xfrm>
        </p:spPr>
        <p:txBody>
          <a:bodyPr/>
          <a:lstStyle/>
          <a:p>
            <a:r>
              <a:rPr lang="en-US" sz="2800" dirty="0" smtClean="0">
                <a:solidFill>
                  <a:schemeClr val="tx1"/>
                </a:solidFill>
              </a:rPr>
              <a:t>Steps for </a:t>
            </a:r>
            <a:r>
              <a:rPr lang="en-US" sz="2800" dirty="0">
                <a:solidFill>
                  <a:schemeClr val="tx1"/>
                </a:solidFill>
              </a:rPr>
              <a:t>a </a:t>
            </a:r>
            <a:r>
              <a:rPr lang="en-US" sz="2800" dirty="0" smtClean="0">
                <a:solidFill>
                  <a:schemeClr val="tx1"/>
                </a:solidFill>
              </a:rPr>
              <a:t>Successful Benchmarking Assessment</a:t>
            </a:r>
            <a:endParaRPr lang="en-US" sz="2800" dirty="0"/>
          </a:p>
        </p:txBody>
      </p:sp>
      <p:sp>
        <p:nvSpPr>
          <p:cNvPr id="4" name="Slide Number Placeholder 3"/>
          <p:cNvSpPr>
            <a:spLocks noGrp="1"/>
          </p:cNvSpPr>
          <p:nvPr>
            <p:ph type="sldNum" sz="quarter" idx="4"/>
          </p:nvPr>
        </p:nvSpPr>
        <p:spPr>
          <a:xfrm>
            <a:off x="0" y="6456453"/>
            <a:ext cx="990600" cy="381000"/>
          </a:xfrm>
        </p:spPr>
        <p:txBody>
          <a:bodyPr/>
          <a:lstStyle/>
          <a:p>
            <a:fld id="{57E31C96-9645-D544-B01F-A6D62502A709}" type="slidenum">
              <a:rPr lang="en-US" smtClean="0"/>
              <a:pPr/>
              <a:t>8</a:t>
            </a:fld>
            <a:endParaRPr lang="en-US"/>
          </a:p>
        </p:txBody>
      </p:sp>
      <p:grpSp>
        <p:nvGrpSpPr>
          <p:cNvPr id="57" name="Group 56"/>
          <p:cNvGrpSpPr/>
          <p:nvPr/>
        </p:nvGrpSpPr>
        <p:grpSpPr>
          <a:xfrm>
            <a:off x="1081458" y="741452"/>
            <a:ext cx="6167172" cy="5643897"/>
            <a:chOff x="793473" y="73675"/>
            <a:chExt cx="7227147" cy="6720210"/>
          </a:xfrm>
        </p:grpSpPr>
        <p:grpSp>
          <p:nvGrpSpPr>
            <p:cNvPr id="41" name="Group 40"/>
            <p:cNvGrpSpPr/>
            <p:nvPr/>
          </p:nvGrpSpPr>
          <p:grpSpPr>
            <a:xfrm>
              <a:off x="793473" y="73675"/>
              <a:ext cx="7227147" cy="6720210"/>
              <a:chOff x="793473" y="73675"/>
              <a:chExt cx="7227147" cy="6720210"/>
            </a:xfrm>
          </p:grpSpPr>
          <p:sp>
            <p:nvSpPr>
              <p:cNvPr id="42" name="Block Arc 41"/>
              <p:cNvSpPr/>
              <p:nvPr/>
            </p:nvSpPr>
            <p:spPr>
              <a:xfrm rot="13459274">
                <a:off x="1300410" y="73675"/>
                <a:ext cx="6720210" cy="6720210"/>
              </a:xfrm>
              <a:prstGeom prst="blockArc">
                <a:avLst>
                  <a:gd name="adj1" fmla="val 6377"/>
                  <a:gd name="adj2" fmla="val 21593623"/>
                  <a:gd name="adj3" fmla="val 464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sp>
          <p:sp>
            <p:nvSpPr>
              <p:cNvPr id="43" name="Freeform 42"/>
              <p:cNvSpPr/>
              <p:nvPr/>
            </p:nvSpPr>
            <p:spPr>
              <a:xfrm>
                <a:off x="3441292" y="2214562"/>
                <a:ext cx="2428875" cy="2428875"/>
              </a:xfrm>
              <a:custGeom>
                <a:avLst/>
                <a:gdLst>
                  <a:gd name="connsiteX0" fmla="*/ 0 w 2428875"/>
                  <a:gd name="connsiteY0" fmla="*/ 1214438 h 2428875"/>
                  <a:gd name="connsiteX1" fmla="*/ 1214438 w 2428875"/>
                  <a:gd name="connsiteY1" fmla="*/ 0 h 2428875"/>
                  <a:gd name="connsiteX2" fmla="*/ 2428876 w 2428875"/>
                  <a:gd name="connsiteY2" fmla="*/ 1214438 h 2428875"/>
                  <a:gd name="connsiteX3" fmla="*/ 1214438 w 2428875"/>
                  <a:gd name="connsiteY3" fmla="*/ 2428876 h 2428875"/>
                  <a:gd name="connsiteX4" fmla="*/ 0 w 2428875"/>
                  <a:gd name="connsiteY4" fmla="*/ 1214438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5" h="2428875">
                    <a:moveTo>
                      <a:pt x="0" y="1214438"/>
                    </a:moveTo>
                    <a:cubicBezTo>
                      <a:pt x="0" y="543722"/>
                      <a:pt x="543722" y="0"/>
                      <a:pt x="1214438" y="0"/>
                    </a:cubicBezTo>
                    <a:cubicBezTo>
                      <a:pt x="1885154" y="0"/>
                      <a:pt x="2428876" y="543722"/>
                      <a:pt x="2428876" y="1214438"/>
                    </a:cubicBezTo>
                    <a:cubicBezTo>
                      <a:pt x="2428876" y="1885154"/>
                      <a:pt x="1885154" y="2428876"/>
                      <a:pt x="1214438" y="2428876"/>
                    </a:cubicBezTo>
                    <a:cubicBezTo>
                      <a:pt x="543722" y="2428876"/>
                      <a:pt x="0" y="1885154"/>
                      <a:pt x="0" y="1214438"/>
                    </a:cubicBez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381101" tIns="381101" rIns="381101" bIns="381101" numCol="1" spcCol="1270" anchor="ctr" anchorCtr="0">
                <a:noAutofit/>
              </a:bodyPr>
              <a:lstStyle/>
              <a:p>
                <a:pPr lvl="0" algn="ctr" defTabSz="889000">
                  <a:lnSpc>
                    <a:spcPct val="90000"/>
                  </a:lnSpc>
                  <a:spcBef>
                    <a:spcPct val="0"/>
                  </a:spcBef>
                  <a:spcAft>
                    <a:spcPct val="35000"/>
                  </a:spcAft>
                </a:pPr>
                <a:endParaRPr lang="en-US" sz="1200" b="1" kern="1200" dirty="0"/>
              </a:p>
            </p:txBody>
          </p:sp>
          <p:sp>
            <p:nvSpPr>
              <p:cNvPr id="44" name="Freeform 43"/>
              <p:cNvSpPr/>
              <p:nvPr/>
            </p:nvSpPr>
            <p:spPr>
              <a:xfrm rot="20011736">
                <a:off x="793473" y="476382"/>
                <a:ext cx="3037549" cy="1076268"/>
              </a:xfrm>
              <a:custGeom>
                <a:avLst/>
                <a:gdLst>
                  <a:gd name="connsiteX0" fmla="*/ 0 w 2584493"/>
                  <a:gd name="connsiteY0" fmla="*/ 0 h 1076268"/>
                  <a:gd name="connsiteX1" fmla="*/ 2046359 w 2584493"/>
                  <a:gd name="connsiteY1" fmla="*/ 0 h 1076268"/>
                  <a:gd name="connsiteX2" fmla="*/ 2584493 w 2584493"/>
                  <a:gd name="connsiteY2" fmla="*/ 538134 h 1076268"/>
                  <a:gd name="connsiteX3" fmla="*/ 2046359 w 2584493"/>
                  <a:gd name="connsiteY3" fmla="*/ 1076268 h 1076268"/>
                  <a:gd name="connsiteX4" fmla="*/ 0 w 2584493"/>
                  <a:gd name="connsiteY4" fmla="*/ 1076268 h 1076268"/>
                  <a:gd name="connsiteX5" fmla="*/ 538134 w 2584493"/>
                  <a:gd name="connsiteY5" fmla="*/ 538134 h 1076268"/>
                  <a:gd name="connsiteX6" fmla="*/ 0 w 2584493"/>
                  <a:gd name="connsiteY6" fmla="*/ 0 h 10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493" h="1076268">
                    <a:moveTo>
                      <a:pt x="0" y="0"/>
                    </a:moveTo>
                    <a:lnTo>
                      <a:pt x="2046359" y="0"/>
                    </a:lnTo>
                    <a:lnTo>
                      <a:pt x="2584493" y="538134"/>
                    </a:lnTo>
                    <a:lnTo>
                      <a:pt x="2046359" y="1076268"/>
                    </a:lnTo>
                    <a:lnTo>
                      <a:pt x="0" y="1076268"/>
                    </a:lnTo>
                    <a:lnTo>
                      <a:pt x="538134" y="538134"/>
                    </a:lnTo>
                    <a:lnTo>
                      <a:pt x="0" y="0"/>
                    </a:lnTo>
                    <a:close/>
                  </a:path>
                </a:pathLst>
              </a:custGeom>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r>
                  <a:rPr lang="en-US" sz="1400" b="1" dirty="0" smtClean="0">
                    <a:solidFill>
                      <a:schemeClr val="bg1"/>
                    </a:solidFill>
                  </a:rPr>
                  <a:t>7. Improve</a:t>
                </a:r>
                <a:r>
                  <a:rPr lang="en-US" sz="1400" dirty="0">
                    <a:solidFill>
                      <a:schemeClr val="bg1"/>
                    </a:solidFill>
                  </a:rPr>
                  <a:t>. </a:t>
                </a:r>
                <a:endParaRPr lang="en-US" sz="1400" dirty="0" smtClean="0">
                  <a:solidFill>
                    <a:schemeClr val="bg1"/>
                  </a:solidFill>
                </a:endParaRPr>
              </a:p>
              <a:p>
                <a:pPr algn="ctr"/>
                <a:r>
                  <a:rPr lang="en-US" sz="1200" dirty="0" smtClean="0">
                    <a:solidFill>
                      <a:schemeClr val="bg1"/>
                    </a:solidFill>
                  </a:rPr>
                  <a:t>       Explore </a:t>
                </a:r>
                <a:r>
                  <a:rPr lang="en-US" sz="1200" dirty="0">
                    <a:solidFill>
                      <a:schemeClr val="bg1"/>
                    </a:solidFill>
                  </a:rPr>
                  <a:t>options for improving </a:t>
                </a:r>
                <a:endParaRPr lang="en-US" sz="1200" dirty="0" smtClean="0">
                  <a:solidFill>
                    <a:schemeClr val="bg1"/>
                  </a:solidFill>
                </a:endParaRPr>
              </a:p>
              <a:p>
                <a:pPr algn="ctr"/>
                <a:r>
                  <a:rPr lang="en-US" sz="1200" dirty="0" smtClean="0">
                    <a:solidFill>
                      <a:schemeClr val="bg1"/>
                    </a:solidFill>
                  </a:rPr>
                  <a:t>    upon </a:t>
                </a:r>
                <a:r>
                  <a:rPr lang="en-US" sz="1200" dirty="0">
                    <a:solidFill>
                      <a:schemeClr val="bg1"/>
                    </a:solidFill>
                  </a:rPr>
                  <a:t>any or all elements of a benchmarking effort.  </a:t>
                </a:r>
              </a:p>
            </p:txBody>
          </p:sp>
        </p:grpSp>
        <p:sp>
          <p:nvSpPr>
            <p:cNvPr id="46" name="Block Arc 45"/>
            <p:cNvSpPr/>
            <p:nvPr/>
          </p:nvSpPr>
          <p:spPr>
            <a:xfrm>
              <a:off x="2219191" y="991573"/>
              <a:ext cx="4957544" cy="4957544"/>
            </a:xfrm>
            <a:prstGeom prst="blockArc">
              <a:avLst>
                <a:gd name="adj1" fmla="val 7560000"/>
                <a:gd name="adj2" fmla="val 1188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7" name="Block Arc 46"/>
            <p:cNvSpPr/>
            <p:nvPr/>
          </p:nvSpPr>
          <p:spPr>
            <a:xfrm>
              <a:off x="2219191" y="991573"/>
              <a:ext cx="4957544" cy="4957544"/>
            </a:xfrm>
            <a:prstGeom prst="blockArc">
              <a:avLst>
                <a:gd name="adj1" fmla="val 3240000"/>
                <a:gd name="adj2" fmla="val 756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8" name="Block Arc 47"/>
            <p:cNvSpPr/>
            <p:nvPr/>
          </p:nvSpPr>
          <p:spPr>
            <a:xfrm>
              <a:off x="2219191" y="991573"/>
              <a:ext cx="4957544" cy="4957544"/>
            </a:xfrm>
            <a:prstGeom prst="blockArc">
              <a:avLst>
                <a:gd name="adj1" fmla="val 20520000"/>
                <a:gd name="adj2" fmla="val 324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9" name="Block Arc 48"/>
            <p:cNvSpPr/>
            <p:nvPr/>
          </p:nvSpPr>
          <p:spPr>
            <a:xfrm>
              <a:off x="2219191" y="991573"/>
              <a:ext cx="4957544" cy="4957544"/>
            </a:xfrm>
            <a:prstGeom prst="blockArc">
              <a:avLst>
                <a:gd name="adj1" fmla="val 16200000"/>
                <a:gd name="adj2" fmla="val 2052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50" name="Freeform 49"/>
            <p:cNvSpPr/>
            <p:nvPr/>
          </p:nvSpPr>
          <p:spPr>
            <a:xfrm>
              <a:off x="3505190" y="2285999"/>
              <a:ext cx="2278327" cy="2278327"/>
            </a:xfrm>
            <a:custGeom>
              <a:avLst/>
              <a:gdLst>
                <a:gd name="connsiteX0" fmla="*/ 0 w 2278327"/>
                <a:gd name="connsiteY0" fmla="*/ 1139164 h 2278327"/>
                <a:gd name="connsiteX1" fmla="*/ 1139164 w 2278327"/>
                <a:gd name="connsiteY1" fmla="*/ 0 h 2278327"/>
                <a:gd name="connsiteX2" fmla="*/ 2278328 w 2278327"/>
                <a:gd name="connsiteY2" fmla="*/ 1139164 h 2278327"/>
                <a:gd name="connsiteX3" fmla="*/ 1139164 w 2278327"/>
                <a:gd name="connsiteY3" fmla="*/ 2278328 h 2278327"/>
                <a:gd name="connsiteX4" fmla="*/ 0 w 2278327"/>
                <a:gd name="connsiteY4" fmla="*/ 1139164 h 2278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27" h="2278327">
                  <a:moveTo>
                    <a:pt x="0" y="1139164"/>
                  </a:moveTo>
                  <a:cubicBezTo>
                    <a:pt x="0" y="510021"/>
                    <a:pt x="510021" y="0"/>
                    <a:pt x="1139164" y="0"/>
                  </a:cubicBezTo>
                  <a:cubicBezTo>
                    <a:pt x="1768307" y="0"/>
                    <a:pt x="2278328" y="510021"/>
                    <a:pt x="2278328" y="1139164"/>
                  </a:cubicBezTo>
                  <a:cubicBezTo>
                    <a:pt x="2278328" y="1768307"/>
                    <a:pt x="1768307" y="2278328"/>
                    <a:pt x="1139164" y="2278328"/>
                  </a:cubicBezTo>
                  <a:cubicBezTo>
                    <a:pt x="510021" y="2278328"/>
                    <a:pt x="0" y="1768307"/>
                    <a:pt x="0" y="1139164"/>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359053" tIns="359053" rIns="359053" bIns="359053"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1. Identify </a:t>
              </a:r>
              <a:r>
                <a:rPr lang="en-US" sz="1400" b="1" dirty="0">
                  <a:solidFill>
                    <a:schemeClr val="tx1"/>
                  </a:solidFill>
                </a:rPr>
                <a:t>your </a:t>
              </a:r>
              <a:r>
                <a:rPr lang="en-US" sz="1400" b="1" dirty="0" smtClean="0">
                  <a:solidFill>
                    <a:schemeClr val="tx1"/>
                  </a:solidFill>
                </a:rPr>
                <a:t>goals. </a:t>
              </a:r>
            </a:p>
            <a:p>
              <a:pPr algn="ctr" defTabSz="889000">
                <a:lnSpc>
                  <a:spcPct val="90000"/>
                </a:lnSpc>
                <a:spcBef>
                  <a:spcPct val="0"/>
                </a:spcBef>
                <a:spcAft>
                  <a:spcPct val="35000"/>
                </a:spcAft>
              </a:pPr>
              <a:r>
                <a:rPr lang="en-US" sz="1100" dirty="0" smtClean="0">
                  <a:solidFill>
                    <a:schemeClr val="tx1"/>
                  </a:solidFill>
                </a:rPr>
                <a:t>What </a:t>
              </a:r>
              <a:r>
                <a:rPr lang="en-US" sz="1100" dirty="0">
                  <a:solidFill>
                    <a:schemeClr val="tx1"/>
                  </a:solidFill>
                </a:rPr>
                <a:t>are your benchmarking needs? What is the goal of this exercise</a:t>
              </a:r>
              <a:r>
                <a:rPr lang="en-US" sz="1100" dirty="0" smtClean="0">
                  <a:solidFill>
                    <a:schemeClr val="tx1"/>
                  </a:solidFill>
                </a:rPr>
                <a:t>?</a:t>
              </a:r>
              <a:endParaRPr lang="en-US" sz="1100" dirty="0">
                <a:solidFill>
                  <a:schemeClr val="tx1"/>
                </a:solidFill>
              </a:endParaRPr>
            </a:p>
          </p:txBody>
        </p:sp>
        <p:sp>
          <p:nvSpPr>
            <p:cNvPr id="51" name="Freeform 50"/>
            <p:cNvSpPr/>
            <p:nvPr/>
          </p:nvSpPr>
          <p:spPr>
            <a:xfrm>
              <a:off x="3856100" y="207126"/>
              <a:ext cx="1683725" cy="1683726"/>
            </a:xfrm>
            <a:custGeom>
              <a:avLst/>
              <a:gdLst>
                <a:gd name="connsiteX0" fmla="*/ 0 w 1683725"/>
                <a:gd name="connsiteY0" fmla="*/ 841863 h 1683725"/>
                <a:gd name="connsiteX1" fmla="*/ 841863 w 1683725"/>
                <a:gd name="connsiteY1" fmla="*/ 0 h 1683725"/>
                <a:gd name="connsiteX2" fmla="*/ 1683726 w 1683725"/>
                <a:gd name="connsiteY2" fmla="*/ 841863 h 1683725"/>
                <a:gd name="connsiteX3" fmla="*/ 841863 w 1683725"/>
                <a:gd name="connsiteY3" fmla="*/ 1683726 h 1683725"/>
                <a:gd name="connsiteX4" fmla="*/ 0 w 1683725"/>
                <a:gd name="connsiteY4" fmla="*/ 841863 h 168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725" h="1683725">
                  <a:moveTo>
                    <a:pt x="0" y="841863"/>
                  </a:moveTo>
                  <a:cubicBezTo>
                    <a:pt x="0" y="376915"/>
                    <a:pt x="376915" y="0"/>
                    <a:pt x="841863" y="0"/>
                  </a:cubicBezTo>
                  <a:cubicBezTo>
                    <a:pt x="1306811" y="0"/>
                    <a:pt x="1683726" y="376915"/>
                    <a:pt x="1683726" y="841863"/>
                  </a:cubicBezTo>
                  <a:cubicBezTo>
                    <a:pt x="1683726" y="1306811"/>
                    <a:pt x="1306811" y="1683726"/>
                    <a:pt x="841863" y="1683726"/>
                  </a:cubicBezTo>
                  <a:cubicBezTo>
                    <a:pt x="376915" y="1683726"/>
                    <a:pt x="0" y="1306811"/>
                    <a:pt x="0" y="841863"/>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a:r>
                <a:rPr lang="en-US" sz="1400" b="1" dirty="0" smtClean="0">
                  <a:solidFill>
                    <a:schemeClr val="tx1"/>
                  </a:solidFill>
                </a:rPr>
                <a:t>2. Identify </a:t>
              </a:r>
              <a:r>
                <a:rPr lang="en-US" sz="1400" b="1" dirty="0">
                  <a:solidFill>
                    <a:schemeClr val="tx1"/>
                  </a:solidFill>
                </a:rPr>
                <a:t>your audience</a:t>
              </a:r>
              <a:r>
                <a:rPr lang="en-US" sz="1400" dirty="0">
                  <a:solidFill>
                    <a:schemeClr val="tx1"/>
                  </a:solidFill>
                </a:rPr>
                <a:t>.  </a:t>
              </a:r>
              <a:endParaRPr lang="en-US" sz="1400" dirty="0" smtClean="0">
                <a:solidFill>
                  <a:schemeClr val="tx1"/>
                </a:solidFill>
              </a:endParaRPr>
            </a:p>
            <a:p>
              <a:pPr algn="ctr"/>
              <a:r>
                <a:rPr lang="en-US" sz="1100" dirty="0" smtClean="0">
                  <a:solidFill>
                    <a:schemeClr val="tx1"/>
                  </a:solidFill>
                </a:rPr>
                <a:t>Are </a:t>
              </a:r>
              <a:r>
                <a:rPr lang="en-US" sz="1100" dirty="0">
                  <a:solidFill>
                    <a:schemeClr val="tx1"/>
                  </a:solidFill>
                </a:rPr>
                <a:t>you gathering data for leadership, users, or services owners?</a:t>
              </a:r>
            </a:p>
          </p:txBody>
        </p:sp>
        <p:sp>
          <p:nvSpPr>
            <p:cNvPr id="53" name="Freeform 52"/>
            <p:cNvSpPr/>
            <p:nvPr/>
          </p:nvSpPr>
          <p:spPr>
            <a:xfrm>
              <a:off x="5315917" y="4605974"/>
              <a:ext cx="1610571" cy="1646582"/>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a:r>
                <a:rPr lang="en-US" sz="1400" b="1" dirty="0" smtClean="0">
                  <a:solidFill>
                    <a:schemeClr val="tx1"/>
                  </a:solidFill>
                </a:rPr>
                <a:t>4. Evaluate </a:t>
              </a:r>
              <a:r>
                <a:rPr lang="en-US" sz="1400" b="1" dirty="0">
                  <a:solidFill>
                    <a:schemeClr val="tx1"/>
                  </a:solidFill>
                </a:rPr>
                <a:t>data quality</a:t>
              </a:r>
              <a:r>
                <a:rPr lang="en-US" sz="1400" b="1" dirty="0" smtClean="0">
                  <a:solidFill>
                    <a:schemeClr val="tx1"/>
                  </a:solidFill>
                </a:rPr>
                <a:t>.*  </a:t>
              </a:r>
            </a:p>
            <a:p>
              <a:pPr algn="ctr"/>
              <a:r>
                <a:rPr lang="en-US" sz="1100" dirty="0" smtClean="0">
                  <a:solidFill>
                    <a:schemeClr val="tx1"/>
                  </a:solidFill>
                </a:rPr>
                <a:t>Determine </a:t>
              </a:r>
              <a:r>
                <a:rPr lang="en-US" sz="1100" dirty="0">
                  <a:solidFill>
                    <a:schemeClr val="tx1"/>
                  </a:solidFill>
                </a:rPr>
                <a:t>whether </a:t>
              </a:r>
              <a:r>
                <a:rPr lang="en-US" sz="1100" dirty="0" smtClean="0">
                  <a:solidFill>
                    <a:schemeClr val="tx1"/>
                  </a:solidFill>
                </a:rPr>
                <a:t>data contain errors</a:t>
              </a:r>
              <a:r>
                <a:rPr lang="en-US" sz="1100" dirty="0">
                  <a:solidFill>
                    <a:schemeClr val="tx1"/>
                  </a:solidFill>
                </a:rPr>
                <a:t>. </a:t>
              </a:r>
              <a:r>
                <a:rPr lang="en-US" sz="1100" dirty="0" smtClean="0">
                  <a:solidFill>
                    <a:schemeClr val="tx1"/>
                  </a:solidFill>
                </a:rPr>
                <a:t>Do the </a:t>
              </a:r>
              <a:r>
                <a:rPr lang="en-US" sz="1100" dirty="0">
                  <a:solidFill>
                    <a:schemeClr val="tx1"/>
                  </a:solidFill>
                </a:rPr>
                <a:t>data need to be </a:t>
              </a:r>
              <a:r>
                <a:rPr lang="en-US" sz="1100" dirty="0" smtClean="0">
                  <a:solidFill>
                    <a:schemeClr val="tx1"/>
                  </a:solidFill>
                </a:rPr>
                <a:t>r</a:t>
              </a:r>
              <a:r>
                <a:rPr lang="en-US" sz="1200" dirty="0" smtClean="0">
                  <a:solidFill>
                    <a:schemeClr val="tx1"/>
                  </a:solidFill>
                </a:rPr>
                <a:t>eformatted </a:t>
              </a:r>
              <a:r>
                <a:rPr lang="en-US" sz="1200" dirty="0">
                  <a:solidFill>
                    <a:schemeClr val="tx1"/>
                  </a:solidFill>
                </a:rPr>
                <a:t>or </a:t>
              </a:r>
              <a:r>
                <a:rPr lang="en-US" sz="1200" dirty="0" smtClean="0">
                  <a:solidFill>
                    <a:schemeClr val="tx1"/>
                  </a:solidFill>
                </a:rPr>
                <a:t>cleaned?</a:t>
              </a:r>
              <a:endParaRPr lang="en-US" sz="1200" dirty="0">
                <a:solidFill>
                  <a:schemeClr val="tx1"/>
                </a:solidFill>
              </a:endParaRPr>
            </a:p>
          </p:txBody>
        </p:sp>
        <p:sp>
          <p:nvSpPr>
            <p:cNvPr id="52" name="Freeform 51"/>
            <p:cNvSpPr/>
            <p:nvPr/>
          </p:nvSpPr>
          <p:spPr>
            <a:xfrm>
              <a:off x="6195526" y="1898813"/>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3. Identify </a:t>
              </a:r>
              <a:r>
                <a:rPr lang="en-US" sz="1400" b="1" dirty="0">
                  <a:solidFill>
                    <a:schemeClr val="tx1"/>
                  </a:solidFill>
                </a:rPr>
                <a:t>data sources</a:t>
              </a:r>
              <a:r>
                <a:rPr lang="en-US" sz="1400" dirty="0">
                  <a:solidFill>
                    <a:schemeClr val="tx1"/>
                  </a:solidFill>
                </a:rPr>
                <a:t>.  </a:t>
              </a:r>
              <a:endParaRPr lang="en-US" sz="1400" dirty="0" smtClean="0">
                <a:solidFill>
                  <a:schemeClr val="tx1"/>
                </a:solidFill>
              </a:endParaRPr>
            </a:p>
            <a:p>
              <a:pPr algn="ctr" defTabSz="889000">
                <a:lnSpc>
                  <a:spcPct val="90000"/>
                </a:lnSpc>
                <a:spcBef>
                  <a:spcPct val="0"/>
                </a:spcBef>
                <a:spcAft>
                  <a:spcPct val="35000"/>
                </a:spcAft>
              </a:pPr>
              <a:r>
                <a:rPr lang="en-US" sz="1100" dirty="0" smtClean="0">
                  <a:solidFill>
                    <a:schemeClr val="tx1"/>
                  </a:solidFill>
                </a:rPr>
                <a:t>Do </a:t>
              </a:r>
              <a:r>
                <a:rPr lang="en-US" sz="1100" dirty="0">
                  <a:solidFill>
                    <a:schemeClr val="tx1"/>
                  </a:solidFill>
                </a:rPr>
                <a:t>you have the data you </a:t>
              </a:r>
              <a:r>
                <a:rPr lang="en-US" sz="1100" dirty="0" smtClean="0">
                  <a:solidFill>
                    <a:schemeClr val="tx1"/>
                  </a:solidFill>
                </a:rPr>
                <a:t>need? Which </a:t>
              </a:r>
              <a:r>
                <a:rPr lang="en-US" sz="1100" dirty="0">
                  <a:solidFill>
                    <a:schemeClr val="tx1"/>
                  </a:solidFill>
                </a:rPr>
                <a:t>groups will you compare against? </a:t>
              </a:r>
            </a:p>
            <a:p>
              <a:pPr lvl="0" algn="ctr" defTabSz="889000">
                <a:lnSpc>
                  <a:spcPct val="90000"/>
                </a:lnSpc>
                <a:spcBef>
                  <a:spcPct val="0"/>
                </a:spcBef>
                <a:spcAft>
                  <a:spcPct val="35000"/>
                </a:spcAft>
              </a:pPr>
              <a:endParaRPr lang="en-US" sz="1000" b="1" kern="1200" dirty="0"/>
            </a:p>
          </p:txBody>
        </p:sp>
        <p:sp>
          <p:nvSpPr>
            <p:cNvPr id="54" name="Freeform 53"/>
            <p:cNvSpPr/>
            <p:nvPr/>
          </p:nvSpPr>
          <p:spPr>
            <a:xfrm>
              <a:off x="2469439" y="4605974"/>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spcBef>
                  <a:spcPct val="0"/>
                </a:spcBef>
                <a:spcAft>
                  <a:spcPct val="35000"/>
                </a:spcAft>
              </a:pPr>
              <a:r>
                <a:rPr lang="en-US" sz="1400" b="1" dirty="0" smtClean="0">
                  <a:solidFill>
                    <a:schemeClr val="tx1"/>
                  </a:solidFill>
                </a:rPr>
                <a:t>5. Develop </a:t>
              </a:r>
              <a:r>
                <a:rPr lang="en-US" sz="1400" b="1" dirty="0">
                  <a:solidFill>
                    <a:schemeClr val="tx1"/>
                  </a:solidFill>
                </a:rPr>
                <a:t>a plan for reporting</a:t>
              </a:r>
              <a:r>
                <a:rPr lang="en-US" sz="1400" dirty="0">
                  <a:solidFill>
                    <a:schemeClr val="tx1"/>
                  </a:solidFill>
                </a:rPr>
                <a:t>.  </a:t>
              </a:r>
            </a:p>
            <a:p>
              <a:pPr algn="ctr" defTabSz="889000">
                <a:spcBef>
                  <a:spcPct val="0"/>
                </a:spcBef>
                <a:spcAft>
                  <a:spcPct val="35000"/>
                </a:spcAft>
              </a:pPr>
              <a:r>
                <a:rPr lang="en-US" sz="1100" dirty="0" smtClean="0">
                  <a:solidFill>
                    <a:schemeClr val="tx1"/>
                  </a:solidFill>
                </a:rPr>
                <a:t>Are you reporting </a:t>
              </a:r>
              <a:r>
                <a:rPr lang="en-US" sz="1100" dirty="0">
                  <a:solidFill>
                    <a:schemeClr val="tx1"/>
                  </a:solidFill>
                </a:rPr>
                <a:t>the data at the right frequency, in the right formats, and to the right </a:t>
              </a:r>
              <a:r>
                <a:rPr lang="en-US" sz="1100" dirty="0" smtClean="0">
                  <a:solidFill>
                    <a:schemeClr val="tx1"/>
                  </a:solidFill>
                </a:rPr>
                <a:t>people?</a:t>
              </a:r>
              <a:endParaRPr lang="en-US" sz="1100" dirty="0">
                <a:solidFill>
                  <a:schemeClr val="tx1"/>
                </a:solidFill>
              </a:endParaRPr>
            </a:p>
            <a:p>
              <a:pPr lvl="0" algn="ctr" defTabSz="889000">
                <a:lnSpc>
                  <a:spcPct val="90000"/>
                </a:lnSpc>
                <a:spcBef>
                  <a:spcPct val="0"/>
                </a:spcBef>
                <a:spcAft>
                  <a:spcPct val="35000"/>
                </a:spcAft>
              </a:pPr>
              <a:endParaRPr lang="en-US" sz="1050" b="1" kern="1200" dirty="0"/>
            </a:p>
          </p:txBody>
        </p:sp>
        <p:sp>
          <p:nvSpPr>
            <p:cNvPr id="55" name="Freeform 54"/>
            <p:cNvSpPr/>
            <p:nvPr/>
          </p:nvSpPr>
          <p:spPr>
            <a:xfrm>
              <a:off x="1589829" y="1898813"/>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6. Consider </a:t>
              </a:r>
              <a:r>
                <a:rPr lang="en-US" sz="1400" b="1" dirty="0">
                  <a:solidFill>
                    <a:schemeClr val="tx1"/>
                  </a:solidFill>
                </a:rPr>
                <a:t>possible outcomes</a:t>
              </a:r>
              <a:r>
                <a:rPr lang="en-US" sz="1400" dirty="0">
                  <a:solidFill>
                    <a:schemeClr val="tx1"/>
                  </a:solidFill>
                </a:rPr>
                <a:t>.  </a:t>
              </a:r>
              <a:endParaRPr lang="en-US" sz="1400" dirty="0" smtClean="0">
                <a:solidFill>
                  <a:schemeClr val="tx1"/>
                </a:solidFill>
              </a:endParaRPr>
            </a:p>
            <a:p>
              <a:pPr algn="ctr" defTabSz="889000">
                <a:lnSpc>
                  <a:spcPct val="90000"/>
                </a:lnSpc>
                <a:spcBef>
                  <a:spcPct val="0"/>
                </a:spcBef>
                <a:spcAft>
                  <a:spcPct val="35000"/>
                </a:spcAft>
              </a:pPr>
              <a:r>
                <a:rPr lang="en-US" sz="1100" dirty="0" smtClean="0">
                  <a:solidFill>
                    <a:schemeClr val="tx1"/>
                  </a:solidFill>
                </a:rPr>
                <a:t>Will </a:t>
              </a:r>
              <a:r>
                <a:rPr lang="en-US" sz="1100" dirty="0">
                  <a:solidFill>
                    <a:schemeClr val="tx1"/>
                  </a:solidFill>
                </a:rPr>
                <a:t>any action take place upon reporting the results?  </a:t>
              </a:r>
              <a:endParaRPr lang="en-US" sz="1100" b="1" kern="1200" dirty="0"/>
            </a:p>
          </p:txBody>
        </p:sp>
      </p:grpSp>
      <p:sp>
        <p:nvSpPr>
          <p:cNvPr id="25" name="Chevron 24"/>
          <p:cNvSpPr/>
          <p:nvPr/>
        </p:nvSpPr>
        <p:spPr>
          <a:xfrm rot="2222370">
            <a:off x="5455519" y="1870363"/>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rot="6231183">
            <a:off x="6186662" y="4069972"/>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10800000">
            <a:off x="4285900" y="5458084"/>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15034244">
            <a:off x="2341814" y="4084370"/>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434975" y="6355239"/>
            <a:ext cx="8686800" cy="461665"/>
          </a:xfrm>
          <a:prstGeom prst="rect">
            <a:avLst/>
          </a:prstGeom>
          <a:noFill/>
        </p:spPr>
        <p:txBody>
          <a:bodyPr wrap="square" rtlCol="0">
            <a:spAutoFit/>
          </a:bodyPr>
          <a:lstStyle/>
          <a:p>
            <a:pPr algn="r"/>
            <a:r>
              <a:rPr lang="en-US" sz="1200" i="1" dirty="0" smtClean="0"/>
              <a:t>* Evaluating data quality is important even when using CDS data. As you analyze CDS data be sure to evaluate whether the budget and staffing numbers reported are in line with what is expected and please report suspicious data to </a:t>
            </a:r>
            <a:r>
              <a:rPr lang="en-US" sz="1200" i="1" dirty="0" smtClean="0">
                <a:hlinkClick r:id="rId3"/>
              </a:rPr>
              <a:t>benchmarking@educause.edu</a:t>
            </a:r>
            <a:r>
              <a:rPr lang="en-US" sz="1200" i="1" dirty="0" smtClean="0"/>
              <a:t>. </a:t>
            </a:r>
            <a:endParaRPr lang="en-US" sz="1200" i="1" dirty="0"/>
          </a:p>
        </p:txBody>
      </p:sp>
    </p:spTree>
    <p:extLst>
      <p:ext uri="{BB962C8B-B14F-4D97-AF65-F5344CB8AC3E}">
        <p14:creationId xmlns:p14="http://schemas.microsoft.com/office/powerpoint/2010/main" val="3389687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b="0" dirty="0" smtClean="0">
                <a:latin typeface="Arial"/>
                <a:cs typeface="Arial"/>
              </a:rPr>
              <a:t>Identify Your Goals</a:t>
            </a:r>
            <a:endParaRPr lang="en-US" sz="2800" b="0" dirty="0">
              <a:latin typeface="Arial"/>
              <a:cs typeface="Arial"/>
            </a:endParaRPr>
          </a:p>
        </p:txBody>
      </p:sp>
      <p:sp>
        <p:nvSpPr>
          <p:cNvPr id="13" name="Text Placeholder 12"/>
          <p:cNvSpPr>
            <a:spLocks noGrp="1"/>
          </p:cNvSpPr>
          <p:nvPr>
            <p:ph type="body" sz="half" idx="2"/>
          </p:nvPr>
        </p:nvSpPr>
        <p:spPr>
          <a:xfrm>
            <a:off x="457200" y="1066800"/>
            <a:ext cx="8229600" cy="1066800"/>
          </a:xfrm>
        </p:spPr>
        <p:txBody>
          <a:bodyPr>
            <a:normAutofit/>
          </a:bodyPr>
          <a:lstStyle/>
          <a:p>
            <a:r>
              <a:rPr lang="en-US" dirty="0" smtClean="0">
                <a:latin typeface="Arial"/>
                <a:cs typeface="Arial"/>
              </a:rPr>
              <a:t>The first step to a successful benchmarking study is to identify your goals. CDS data can support general benchmarking studies with goals such as “identify best practices” or “communicate the value of IT,” as well as more-targeted efforts such as “make the case for additional resources.” For example, the table below provides a view into how certain CDS metrics (all of which are contained in this report) can be used to address the </a:t>
            </a:r>
            <a:r>
              <a:rPr lang="en-US" dirty="0" smtClean="0">
                <a:latin typeface="Arial"/>
                <a:cs typeface="Arial"/>
                <a:hlinkClick r:id="rId2"/>
              </a:rPr>
              <a:t>2017 Top 10 IT Issues</a:t>
            </a:r>
            <a:r>
              <a:rPr lang="en-US" dirty="0" smtClean="0">
                <a:latin typeface="Arial"/>
                <a:cs typeface="Arial"/>
              </a:rPr>
              <a:t>.</a:t>
            </a:r>
            <a:endParaRPr lang="en-US" dirty="0">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437602629"/>
              </p:ext>
            </p:extLst>
          </p:nvPr>
        </p:nvGraphicFramePr>
        <p:xfrm>
          <a:off x="152400" y="2209800"/>
          <a:ext cx="8826471" cy="3078480"/>
        </p:xfrm>
        <a:graphic>
          <a:graphicData uri="http://schemas.openxmlformats.org/drawingml/2006/table">
            <a:tbl>
              <a:tblPr firstRow="1" bandRow="1">
                <a:tableStyleId>{793D81CF-94F2-401A-BA57-92F5A7B2D0C5}</a:tableStyleId>
              </a:tblPr>
              <a:tblGrid>
                <a:gridCol w="457200">
                  <a:extLst>
                    <a:ext uri="{9D8B030D-6E8A-4147-A177-3AD203B41FA5}">
                      <a16:colId xmlns="" xmlns:a16="http://schemas.microsoft.com/office/drawing/2014/main" val="20000"/>
                    </a:ext>
                  </a:extLst>
                </a:gridCol>
                <a:gridCol w="2607366">
                  <a:extLst>
                    <a:ext uri="{9D8B030D-6E8A-4147-A177-3AD203B41FA5}">
                      <a16:colId xmlns="" xmlns:a16="http://schemas.microsoft.com/office/drawing/2014/main" val="20001"/>
                    </a:ext>
                  </a:extLst>
                </a:gridCol>
                <a:gridCol w="4771305">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tblGrid>
              <a:tr h="0">
                <a:tc>
                  <a:txBody>
                    <a:bodyPr/>
                    <a:lstStyle/>
                    <a:p>
                      <a:pPr lvl="0" algn="ctr"/>
                      <a:endParaRPr lang="en-US" sz="1200" b="0" dirty="0">
                        <a:solidFill>
                          <a:srgbClr val="FF0000"/>
                        </a:solidFill>
                        <a:latin typeface="Arial" panose="020B0604020202020204" pitchFamily="34" charset="0"/>
                        <a:cs typeface="Arial" panose="020B0604020202020204" pitchFamily="34" charset="0"/>
                      </a:endParaRPr>
                    </a:p>
                  </a:txBody>
                  <a:tcPr marT="91440" marB="91440" anchor="b"/>
                </a:tc>
                <a:tc>
                  <a:txBody>
                    <a:bodyPr/>
                    <a:lstStyle/>
                    <a:p>
                      <a:pPr lvl="0" algn="l"/>
                      <a:r>
                        <a:rPr lang="en-US" sz="1200" dirty="0" smtClean="0">
                          <a:solidFill>
                            <a:schemeClr val="bg1"/>
                          </a:solidFill>
                          <a:latin typeface="Arial" panose="020B0604020202020204" pitchFamily="34" charset="0"/>
                          <a:cs typeface="Arial" panose="020B0604020202020204" pitchFamily="34" charset="0"/>
                        </a:rPr>
                        <a:t>2017</a:t>
                      </a:r>
                      <a:r>
                        <a:rPr lang="en-US" sz="1200" baseline="0" dirty="0" smtClean="0">
                          <a:solidFill>
                            <a:schemeClr val="bg1"/>
                          </a:solidFill>
                          <a:latin typeface="Arial" panose="020B0604020202020204" pitchFamily="34" charset="0"/>
                          <a:cs typeface="Arial" panose="020B0604020202020204" pitchFamily="34" charset="0"/>
                        </a:rPr>
                        <a:t> Top 10 IT Issue</a:t>
                      </a:r>
                      <a:endParaRPr lang="en-US" sz="1200" b="0" dirty="0">
                        <a:solidFill>
                          <a:schemeClr val="bg1"/>
                        </a:solidFill>
                        <a:latin typeface="Arial" panose="020B0604020202020204" pitchFamily="34" charset="0"/>
                        <a:cs typeface="Arial" panose="020B0604020202020204" pitchFamily="34" charset="0"/>
                      </a:endParaRPr>
                    </a:p>
                  </a:txBody>
                  <a:tcPr marT="91440" marB="91440" anchor="b"/>
                </a:tc>
                <a:tc>
                  <a:txBody>
                    <a:bodyPr/>
                    <a:lstStyle/>
                    <a:p>
                      <a:pPr lvl="0" algn="l"/>
                      <a:r>
                        <a:rPr lang="en-US" sz="1200" dirty="0" smtClean="0">
                          <a:solidFill>
                            <a:schemeClr val="bg1"/>
                          </a:solidFill>
                          <a:latin typeface="Arial" panose="020B0604020202020204" pitchFamily="34" charset="0"/>
                          <a:cs typeface="Arial" panose="020B0604020202020204" pitchFamily="34" charset="0"/>
                        </a:rPr>
                        <a:t>Supporting metrics</a:t>
                      </a:r>
                      <a:endParaRPr lang="en-US" sz="1200" b="0" dirty="0">
                        <a:solidFill>
                          <a:schemeClr val="bg1"/>
                        </a:solidFill>
                        <a:latin typeface="Arial" panose="020B0604020202020204" pitchFamily="34" charset="0"/>
                        <a:cs typeface="Arial" panose="020B0604020202020204" pitchFamily="34" charset="0"/>
                      </a:endParaRPr>
                    </a:p>
                  </a:txBody>
                  <a:tcPr marT="91440" marB="91440" anchor="b"/>
                </a:tc>
                <a:tc>
                  <a:txBody>
                    <a:bodyPr/>
                    <a:lstStyle/>
                    <a:p>
                      <a:pPr lvl="0" algn="r"/>
                      <a:r>
                        <a:rPr lang="en-US" sz="1200" dirty="0" smtClean="0">
                          <a:solidFill>
                            <a:schemeClr val="bg1"/>
                          </a:solidFill>
                          <a:latin typeface="Arial" panose="020B0604020202020204" pitchFamily="34" charset="0"/>
                          <a:cs typeface="Arial" panose="020B0604020202020204" pitchFamily="34" charset="0"/>
                        </a:rPr>
                        <a:t>Slide(s)</a:t>
                      </a:r>
                      <a:endParaRPr lang="en-US" sz="1200" b="0" dirty="0">
                        <a:solidFill>
                          <a:schemeClr val="bg1"/>
                        </a:solidFill>
                        <a:latin typeface="Arial" panose="020B0604020202020204" pitchFamily="34" charset="0"/>
                        <a:cs typeface="Arial" panose="020B0604020202020204" pitchFamily="34" charset="0"/>
                      </a:endParaRPr>
                    </a:p>
                  </a:txBody>
                  <a:tcPr marT="91440" marB="91440" anchor="b"/>
                </a:tc>
                <a:extLst>
                  <a:ext uri="{0D108BD9-81ED-4DB2-BD59-A6C34878D82A}">
                    <a16:rowId xmlns="" xmlns:a16="http://schemas.microsoft.com/office/drawing/2014/main" val="10000"/>
                  </a:ext>
                </a:extLst>
              </a:tr>
              <a:tr h="0">
                <a:tc>
                  <a:txBody>
                    <a:bodyPr/>
                    <a:lstStyle/>
                    <a:p>
                      <a:pPr lvl="0" algn="ctr" fontAlgn="b"/>
                      <a:r>
                        <a:rPr lang="en-US" sz="1200" u="none" strike="noStrike" dirty="0" smtClean="0">
                          <a:solidFill>
                            <a:srgbClr val="000000"/>
                          </a:solidFill>
                          <a:effectLst/>
                          <a:latin typeface="Arial" panose="020B0604020202020204" pitchFamily="34" charset="0"/>
                          <a:cs typeface="Arial" panose="020B0604020202020204" pitchFamily="34" charset="0"/>
                        </a:rPr>
                        <a:t>1</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Information Security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Institutions that have conducted any sort of IT security risk assessment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40</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0">
                <a:tc>
                  <a:txBody>
                    <a:bodyPr/>
                    <a:lstStyle/>
                    <a:p>
                      <a:pPr lvl="0"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u="none" strike="noStrike" dirty="0" smtClean="0">
                          <a:solidFill>
                            <a:srgbClr val="000000"/>
                          </a:solidFill>
                          <a:effectLst/>
                          <a:latin typeface="Arial" panose="020B0604020202020204" pitchFamily="34" charset="0"/>
                          <a:cs typeface="Arial" panose="020B0604020202020204" pitchFamily="34" charset="0"/>
                        </a:rPr>
                        <a:t>Student Success</a:t>
                      </a:r>
                      <a:r>
                        <a:rPr lang="en-US" sz="1200" u="none" strike="noStrike" baseline="0" dirty="0" smtClean="0">
                          <a:solidFill>
                            <a:srgbClr val="000000"/>
                          </a:solidFill>
                          <a:effectLst/>
                          <a:latin typeface="Arial" panose="020B0604020202020204" pitchFamily="34" charset="0"/>
                          <a:cs typeface="Arial" panose="020B0604020202020204" pitchFamily="34" charset="0"/>
                        </a:rPr>
                        <a:t> and Completion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r>
                        <a:rPr lang="en-US" sz="1000" dirty="0" smtClean="0">
                          <a:latin typeface="Arial"/>
                          <a:cs typeface="Arial"/>
                        </a:rPr>
                        <a:t>Most commonly deployed student success technologies</a:t>
                      </a:r>
                      <a:endParaRPr lang="en-US" sz="1000" dirty="0">
                        <a:latin typeface="Arial"/>
                        <a:cs typeface="Arial"/>
                      </a:endParaRPr>
                    </a:p>
                  </a:txBody>
                  <a:tcPr anchor="ctr"/>
                </a:tc>
                <a:tc>
                  <a:txBody>
                    <a:bodyPr/>
                    <a:lstStyle/>
                    <a:p>
                      <a:pPr algn="r"/>
                      <a:r>
                        <a:rPr lang="en-US" sz="1000" dirty="0" smtClean="0">
                          <a:latin typeface="Arial"/>
                          <a:cs typeface="Arial"/>
                        </a:rPr>
                        <a:t>39</a:t>
                      </a:r>
                      <a:endParaRPr lang="en-US" sz="1000" dirty="0">
                        <a:latin typeface="Arial"/>
                        <a:cs typeface="Arial"/>
                      </a:endParaRPr>
                    </a:p>
                  </a:txBody>
                  <a:tcPr anchor="ctr"/>
                </a:tc>
                <a:extLst>
                  <a:ext uri="{0D108BD9-81ED-4DB2-BD59-A6C34878D82A}">
                    <a16:rowId xmlns="" xmlns:a16="http://schemas.microsoft.com/office/drawing/2014/main" val="10004"/>
                  </a:ext>
                </a:extLst>
              </a:tr>
              <a:tr h="0">
                <a:tc>
                  <a:txBody>
                    <a:bodyPr/>
                    <a:lstStyle/>
                    <a:p>
                      <a:pPr lvl="0" algn="ctr"/>
                      <a:r>
                        <a:rPr lang="en-US" sz="1200" b="0" kern="1200" dirty="0" smtClean="0">
                          <a:solidFill>
                            <a:srgbClr val="000000"/>
                          </a:solidFill>
                          <a:effectLst/>
                          <a:latin typeface="Arial" panose="020B0604020202020204" pitchFamily="34" charset="0"/>
                          <a:ea typeface="+mn-ea"/>
                          <a:cs typeface="Arial" panose="020B0604020202020204" pitchFamily="34" charset="0"/>
                        </a:rPr>
                        <a:t>3</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Data-Informed</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Decision Making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likely to be replaced in the next three </a:t>
                      </a:r>
                      <a:r>
                        <a:rPr lang="en-US" sz="1000" b="0" i="0" u="none" strike="noStrike" dirty="0" smtClean="0">
                          <a:solidFill>
                            <a:srgbClr val="000000"/>
                          </a:solidFill>
                          <a:effectLst/>
                          <a:latin typeface="Arial" panose="020B0604020202020204" pitchFamily="34" charset="0"/>
                          <a:cs typeface="Arial" panose="020B0604020202020204" pitchFamily="34" charset="0"/>
                        </a:rPr>
                        <a:t>years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45</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5"/>
                  </a:ext>
                </a:extLst>
              </a:tr>
              <a:tr h="0">
                <a:tc>
                  <a:txBody>
                    <a:bodyPr/>
                    <a:lstStyle/>
                    <a:p>
                      <a:pPr lvl="0" algn="ctr"/>
                      <a:r>
                        <a:rPr lang="en-US" sz="1200" b="0" kern="1200" dirty="0" smtClean="0">
                          <a:solidFill>
                            <a:srgbClr val="000000"/>
                          </a:solidFill>
                          <a:effectLst/>
                          <a:latin typeface="Arial" panose="020B0604020202020204" pitchFamily="34" charset="0"/>
                          <a:ea typeface="+mn-ea"/>
                          <a:cs typeface="Arial" panose="020B0604020202020204" pitchFamily="34" charset="0"/>
                        </a:rPr>
                        <a:t>4</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Strategic</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Leadership</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200" dirty="0" smtClean="0"/>
                        <a:t>Institutions whose highest-ranking IT officer is on presidential cabinet</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Arial"/>
                          <a:cs typeface="Arial"/>
                        </a:rPr>
                        <a:t>35</a:t>
                      </a:r>
                      <a:endParaRPr lang="en-US" sz="1200" b="0" dirty="0" smtClean="0">
                        <a:solidFill>
                          <a:srgbClr val="000000"/>
                        </a:solidFill>
                        <a:latin typeface="Arial"/>
                        <a:cs typeface="Arial"/>
                      </a:endParaRPr>
                    </a:p>
                  </a:txBody>
                  <a:tcPr marT="0" marB="0" anchor="ctr"/>
                </a:tc>
                <a:extLst>
                  <a:ext uri="{0D108BD9-81ED-4DB2-BD59-A6C34878D82A}">
                    <a16:rowId xmlns="" xmlns:a16="http://schemas.microsoft.com/office/drawing/2014/main" val="10006"/>
                  </a:ext>
                </a:extLst>
              </a:tr>
              <a:tr h="0">
                <a:tc>
                  <a:txBody>
                    <a:bodyPr/>
                    <a:lstStyle/>
                    <a:p>
                      <a:pPr lvl="0" algn="ctr"/>
                      <a:r>
                        <a:rPr lang="en-US" sz="1200" b="0" kern="1200" dirty="0" smtClean="0">
                          <a:solidFill>
                            <a:srgbClr val="000000"/>
                          </a:solidFill>
                          <a:effectLst/>
                          <a:latin typeface="Arial" panose="020B0604020202020204" pitchFamily="34" charset="0"/>
                          <a:ea typeface="+mn-ea"/>
                          <a:cs typeface="Arial" panose="020B0604020202020204" pitchFamily="34" charset="0"/>
                        </a:rPr>
                        <a:t>5</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Sustainable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Funding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r>
                        <a:rPr lang="en-US" sz="1050" dirty="0" smtClean="0">
                          <a:latin typeface="Arial" panose="020B0604020202020204" pitchFamily="34" charset="0"/>
                          <a:cs typeface="Arial" panose="020B0604020202020204" pitchFamily="34" charset="0"/>
                        </a:rPr>
                        <a:t>Percentage of central IT spending on running, growing, and transforming the institution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7"/>
                  </a:ext>
                </a:extLst>
              </a:tr>
              <a:tr h="0">
                <a:tc>
                  <a:txBody>
                    <a:bodyPr/>
                    <a:lstStyle/>
                    <a:p>
                      <a:pPr lvl="0" algn="ctr"/>
                      <a:r>
                        <a:rPr lang="en-US" sz="1200" b="0" kern="1200" dirty="0" smtClean="0">
                          <a:solidFill>
                            <a:srgbClr val="000000"/>
                          </a:solidFill>
                          <a:effectLst/>
                          <a:latin typeface="Arial" panose="020B0604020202020204" pitchFamily="34" charset="0"/>
                          <a:ea typeface="+mn-ea"/>
                          <a:cs typeface="Arial" panose="020B0604020202020204" pitchFamily="34" charset="0"/>
                        </a:rPr>
                        <a:t>6</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Data Management and Governance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Most commonly achieved information security practices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43</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0000"/>
                          </a:solidFill>
                          <a:effectLst/>
                          <a:latin typeface="Arial" panose="020B0604020202020204" pitchFamily="34" charset="0"/>
                          <a:ea typeface="+mn-ea"/>
                          <a:cs typeface="Arial" panose="020B0604020202020204" pitchFamily="34" charset="0"/>
                        </a:rPr>
                        <a:t>7</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Higher</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education affordability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r>
                        <a:rPr lang="en-US" sz="1050" dirty="0" smtClean="0">
                          <a:latin typeface="Arial" panose="020B0604020202020204" pitchFamily="34" charset="0"/>
                          <a:cs typeface="Arial" panose="020B0604020202020204" pitchFamily="34" charset="0"/>
                        </a:rPr>
                        <a:t>Central IT ongoing compensation, in-house infrastructure, and external providers spending as a percentage of total central IT spending</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17</a:t>
                      </a:r>
                      <a:endParaRPr lang="en-US" sz="105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03421470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cs typeface="Arial" panose="020B0604020202020204" pitchFamily="34" charset="0"/>
                        </a:rPr>
                        <a:t>8</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Sustainable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Staffing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Central IT training spending per central IT staff FTE</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31</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2"/>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cs typeface="Arial" panose="020B0604020202020204" pitchFamily="34" charset="0"/>
                        </a:rPr>
                        <a:t>9</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Next-Gen</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Enterprise IT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likely to be replaced in the next three </a:t>
                      </a:r>
                      <a:r>
                        <a:rPr lang="en-US" sz="1000" b="0" i="0" u="none" strike="noStrike" dirty="0" smtClean="0">
                          <a:solidFill>
                            <a:srgbClr val="000000"/>
                          </a:solidFill>
                          <a:effectLst/>
                          <a:latin typeface="Arial" panose="020B0604020202020204" pitchFamily="34" charset="0"/>
                          <a:cs typeface="Arial" panose="020B0604020202020204" pitchFamily="34" charset="0"/>
                        </a:rPr>
                        <a:t>years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45</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3"/>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cs typeface="Arial" panose="020B0604020202020204" pitchFamily="34" charset="0"/>
                        </a:rPr>
                        <a:t>10</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Digital</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Transformation of Learning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0" marB="0" anchor="ctr"/>
                </a:tc>
                <a:tc>
                  <a:txBody>
                    <a:bodyPr/>
                    <a:lstStyle/>
                    <a:p>
                      <a:pPr lvl="0"/>
                      <a:r>
                        <a:rPr lang="en-US" sz="1000" dirty="0" smtClean="0">
                          <a:latin typeface="Arial" panose="020B0604020202020204" pitchFamily="34" charset="0"/>
                          <a:cs typeface="Arial" panose="020B0604020202020204" pitchFamily="34" charset="0"/>
                        </a:rPr>
                        <a:t>Most common teaching and learning support services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36</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867832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EDUCAUSE_PPT_Template1307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EDUCAUSE_PPT_Template130710.potx</Template>
  <TotalTime>80672</TotalTime>
  <Words>9829</Words>
  <Application>Microsoft Macintosh PowerPoint</Application>
  <PresentationFormat>On-screen Show (4:3)</PresentationFormat>
  <Paragraphs>1352</Paragraphs>
  <Slides>49</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Calibri</vt:lpstr>
      <vt:lpstr>Lucida Grande</vt:lpstr>
      <vt:lpstr>ＭＳ 明朝</vt:lpstr>
      <vt:lpstr>Times New Roman</vt:lpstr>
      <vt:lpstr>Wingdings</vt:lpstr>
      <vt:lpstr>Zapf Dingbats</vt:lpstr>
      <vt:lpstr>Arial</vt:lpstr>
      <vt:lpstr>EDUCAUSE_PPT_Template130710</vt:lpstr>
      <vt:lpstr>2016 EDUCAUSE Core Data Service (CDS) Benchmarking Report</vt:lpstr>
      <vt:lpstr>Table of Contents</vt:lpstr>
      <vt:lpstr>About CDS</vt:lpstr>
      <vt:lpstr>About the 2016 CDS Benchmarking Report</vt:lpstr>
      <vt:lpstr>Customizing 2016 CDS Benchmarking Report Graphs, in Five Steps</vt:lpstr>
      <vt:lpstr>Customizing 2016 CDS Benchmarking Report Graphs, in Five Steps (cont’d)</vt:lpstr>
      <vt:lpstr>Introduction to Benchmarking</vt:lpstr>
      <vt:lpstr>Steps for a Successful Benchmarking Assessment</vt:lpstr>
      <vt:lpstr>Identify Your Goals</vt:lpstr>
      <vt:lpstr>Next-Level Benchmarking:    The EDUCAUSE Benchmarking Service</vt:lpstr>
      <vt:lpstr>Summary of the Landscape</vt:lpstr>
      <vt:lpstr>IT Financials</vt:lpstr>
      <vt:lpstr>Total central IT spending per institutional FTE (students, faculty, and staff)  vs. total central IT spending as a percentage of institutional expenses</vt:lpstr>
      <vt:lpstr>Total central IT spending per institutional FTE (students, faculty, and staff),  four-year trend</vt:lpstr>
      <vt:lpstr>Total central IT spending as a percentage of institutional expenses, four-year trend</vt:lpstr>
      <vt:lpstr>Percentage of institutions with a 5% or greater increase/decrease in central IT spending over the previous year</vt:lpstr>
      <vt:lpstr>Central IT ongoing compensation, in-house infrastructure, and external providers spending as a percentage of total central IT spending</vt:lpstr>
      <vt:lpstr>Percentage of central IT spending on running, growing, and transforming the institution</vt:lpstr>
      <vt:lpstr>IT domain area spending as a percentage of central IT spending</vt:lpstr>
      <vt:lpstr>IT domain area spending as a percentage of central IT spending</vt:lpstr>
      <vt:lpstr>IT domain area spending as a percentage of central IT spending</vt:lpstr>
      <vt:lpstr>Percentage of institutions with distributed IT spending and staffing</vt:lpstr>
      <vt:lpstr>IT Staffing</vt:lpstr>
      <vt:lpstr>Central IT FTEs per 1,000 institutional FTEs</vt:lpstr>
      <vt:lpstr>Central IT FTEs per 1,000 institutional FTEs, six-year trend</vt:lpstr>
      <vt:lpstr>Student worker FTEs as a percentage of total central IT FTEs</vt:lpstr>
      <vt:lpstr>Student workers as a percentage of total central IT FTEs, six-year trend</vt:lpstr>
      <vt:lpstr>Central IT domain area FTEs per 1,000 institutional FTEs</vt:lpstr>
      <vt:lpstr>Central IT domain area FTEs per 1,000 institutional FTEs</vt:lpstr>
      <vt:lpstr>Central IT domain area FTEs per 1,000 institutional FTEs</vt:lpstr>
      <vt:lpstr>Central IT Professional Development spending per central IT staff FTE</vt:lpstr>
      <vt:lpstr>Central IT Professional Development spending per central IT staff FTE, four-year trend</vt:lpstr>
      <vt:lpstr>IT Services</vt:lpstr>
      <vt:lpstr>IT Services: Benchmarks</vt:lpstr>
      <vt:lpstr>IT Organization, Staffing, and Financing: Highest-ranking IT officer is on presidential cabinet</vt:lpstr>
      <vt:lpstr>Educational Technology Services: Most common teaching and learning support services</vt:lpstr>
      <vt:lpstr>Educational Technology Services: Student FTE per shared workstation provided by central IT</vt:lpstr>
      <vt:lpstr>Educational Technology Services: Most commonly deployed e-learning technologies</vt:lpstr>
      <vt:lpstr>Educational Technology Services: Most commonly deployed student success technologies</vt:lpstr>
      <vt:lpstr>Information Security: Risk assessments</vt:lpstr>
      <vt:lpstr>Information Security: Risk assessments of cloud services</vt:lpstr>
      <vt:lpstr>Information Security: Identity Management</vt:lpstr>
      <vt:lpstr>Information Security: Most commonly achieved information security practices</vt:lpstr>
      <vt:lpstr>Information Systems and Applications: Systems most commonly  vendor-managed (SaaS)</vt:lpstr>
      <vt:lpstr>Information Systems and Applications: Systems most likely to be replaced in the next three years</vt:lpstr>
      <vt:lpstr>Methodology</vt:lpstr>
      <vt:lpstr>Methodology, 1 of 3</vt:lpstr>
      <vt:lpstr>Methodology, 2 of 3</vt:lpstr>
      <vt:lpstr>Methodology, 3 of 3</vt:lpstr>
    </vt:vector>
  </TitlesOfParts>
  <Company>EDUCAUSE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Leah Lang</cp:lastModifiedBy>
  <cp:revision>609</cp:revision>
  <cp:lastPrinted>2017-03-07T16:17:37Z</cp:lastPrinted>
  <dcterms:created xsi:type="dcterms:W3CDTF">2012-08-08T18:23:13Z</dcterms:created>
  <dcterms:modified xsi:type="dcterms:W3CDTF">2017-04-09T04:23:33Z</dcterms:modified>
</cp:coreProperties>
</file>